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1"/>
  </p:notesMasterIdLst>
  <p:sldIdLst>
    <p:sldId id="259" r:id="rId5"/>
    <p:sldId id="266" r:id="rId6"/>
    <p:sldId id="269" r:id="rId7"/>
    <p:sldId id="267" r:id="rId8"/>
    <p:sldId id="27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C24"/>
    <a:srgbClr val="D9222A"/>
    <a:srgbClr val="2B7BC6"/>
    <a:srgbClr val="CFD4B7"/>
    <a:srgbClr val="AEC5C5"/>
    <a:srgbClr val="955568"/>
    <a:srgbClr val="D7BFBF"/>
    <a:srgbClr val="ACCCEB"/>
    <a:srgbClr val="2B4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0"/>
    <p:restoredTop sz="94686"/>
  </p:normalViewPr>
  <p:slideViewPr>
    <p:cSldViewPr snapToGrid="0" snapToObjects="1">
      <p:cViewPr varScale="1">
        <p:scale>
          <a:sx n="62" d="100"/>
          <a:sy n="62" d="100"/>
        </p:scale>
        <p:origin x="15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5" d="100"/>
          <a:sy n="145" d="100"/>
        </p:scale>
        <p:origin x="50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23CEA-B90C-6844-8DF7-18ADE789B00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D7AE8-FEF6-5B41-954C-768AE4736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F4FB3F-0B80-9F4B-A0C9-B167FDB05B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4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091C1BD-DB8D-784D-8EDB-61F93BCAA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4602"/>
          <a:stretch/>
        </p:blipFill>
        <p:spPr>
          <a:xfrm>
            <a:off x="0" y="3101201"/>
            <a:ext cx="6447453" cy="375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71330" y="1441297"/>
            <a:ext cx="5996763" cy="1441297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1330" y="3101200"/>
            <a:ext cx="5996763" cy="6993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NZ" sz="1800" b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edit Master subtitle style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plitate</a:t>
            </a:r>
            <a:r>
              <a:rPr lang="en-GB" dirty="0"/>
              <a:t> </a:t>
            </a:r>
            <a:r>
              <a:rPr lang="en-GB" dirty="0" err="1"/>
              <a:t>mporio</a:t>
            </a:r>
            <a:r>
              <a:rPr lang="en-GB" dirty="0"/>
              <a:t> et lab </a:t>
            </a:r>
            <a:r>
              <a:rPr lang="en-GB" dirty="0" err="1"/>
              <a:t>iur</a:t>
            </a:r>
            <a:r>
              <a:rPr lang="en-GB" dirty="0"/>
              <a:t>, test,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volat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</a:t>
            </a:r>
            <a:r>
              <a:rPr lang="en-GB" dirty="0" err="1"/>
              <a:t>Demquia</a:t>
            </a:r>
            <a:r>
              <a:rPr lang="en-GB" dirty="0"/>
              <a:t> ipsum.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17F94B-FBE6-B64F-9A41-2451BB916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96000" y="-333308"/>
            <a:ext cx="1548000" cy="1842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93B8A7-304E-D148-A048-FA5C9C35FF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40027"/>
            <a:ext cx="9144000" cy="82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536424-563A-5242-B670-1BAECEF1D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8167"/>
          <a:stretch/>
        </p:blipFill>
        <p:spPr>
          <a:xfrm>
            <a:off x="-1" y="2107309"/>
            <a:ext cx="4237477" cy="39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0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00DC4F-4D92-F747-A30C-0F9DC59B0A6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8D5951-4C8D-7C4F-9EC5-9C87DBA2520F}"/>
              </a:ext>
            </a:extLst>
          </p:cNvPr>
          <p:cNvGrpSpPr/>
          <p:nvPr userDrawn="1"/>
        </p:nvGrpSpPr>
        <p:grpSpPr>
          <a:xfrm>
            <a:off x="0" y="2917040"/>
            <a:ext cx="9144000" cy="3948487"/>
            <a:chOff x="0" y="2917040"/>
            <a:chExt cx="9144000" cy="3948487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7711224-8094-244B-A002-7418C7D39E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24801" b="63777"/>
            <a:stretch/>
          </p:blipFill>
          <p:spPr>
            <a:xfrm>
              <a:off x="0" y="3868016"/>
              <a:ext cx="4848447" cy="2997511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50B4FD6-86EE-F044-B155-66B5BB8498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1" r="74877" b="63783"/>
            <a:stretch/>
          </p:blipFill>
          <p:spPr>
            <a:xfrm>
              <a:off x="4871876" y="3868016"/>
              <a:ext cx="1620000" cy="299751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9A9C543-687A-7F44-A5A4-4D58547280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1" r="74877" b="63874"/>
            <a:stretch/>
          </p:blipFill>
          <p:spPr>
            <a:xfrm>
              <a:off x="6488729" y="3868017"/>
              <a:ext cx="1620000" cy="298998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9EBFDB7-0F5B-8443-B2E5-34A17B09C1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1" r="83969" b="52293"/>
            <a:stretch/>
          </p:blipFill>
          <p:spPr>
            <a:xfrm>
              <a:off x="8110265" y="2917040"/>
              <a:ext cx="1033735" cy="3948487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64C84C97-056C-AA4C-92C6-A016E0C3BF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195" y="-833535"/>
            <a:ext cx="3749610" cy="4499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D35C41-339E-D24C-B5BA-A2660C4413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040027"/>
            <a:ext cx="9144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1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D509A-9217-444F-8477-65789A2A092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CC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84C04D4-E87E-E748-8600-4EEE85B471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55" b="26007"/>
          <a:stretch/>
        </p:blipFill>
        <p:spPr>
          <a:xfrm>
            <a:off x="-1" y="382555"/>
            <a:ext cx="5673012" cy="64754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27F0D8-34C8-5D45-A0B0-EBAF7722A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45"/>
          <a:stretch/>
        </p:blipFill>
        <p:spPr>
          <a:xfrm>
            <a:off x="-1" y="1484243"/>
            <a:ext cx="4540537" cy="483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4411" y="1156996"/>
            <a:ext cx="3889793" cy="2360452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2B7BC6"/>
                </a:solidFill>
              </a:defRPr>
            </a:lvl1pPr>
          </a:lstStyle>
          <a:p>
            <a:r>
              <a:rPr lang="en-GB" dirty="0"/>
              <a:t>Master title style.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410" y="3544436"/>
            <a:ext cx="3889794" cy="100890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22CCD-53FD-1942-8953-830F54F49A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32500"/>
            <a:ext cx="9144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3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D509A-9217-444F-8477-65789A2A092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91853BE-804F-B64D-A6B4-DE1F42CB0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228" b="62322"/>
          <a:stretch/>
        </p:blipFill>
        <p:spPr>
          <a:xfrm>
            <a:off x="-1" y="214605"/>
            <a:ext cx="4358467" cy="6643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4411" y="1156996"/>
            <a:ext cx="3889793" cy="2360452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955568"/>
                </a:solidFill>
              </a:defRPr>
            </a:lvl1pPr>
          </a:lstStyle>
          <a:p>
            <a:r>
              <a:rPr lang="en-GB" dirty="0"/>
              <a:t>Master title style.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410" y="3544436"/>
            <a:ext cx="3889794" cy="100890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22CCD-53FD-1942-8953-830F54F49A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32500"/>
            <a:ext cx="9144000" cy="82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C0049E-42A5-FE41-9324-722E96BA05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8900" y="1357744"/>
            <a:ext cx="4100663" cy="467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D509A-9217-444F-8477-65789A2A092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E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BB8FB9-4C75-1349-8D6F-B0841D294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1" b="46428"/>
          <a:stretch/>
        </p:blipFill>
        <p:spPr>
          <a:xfrm>
            <a:off x="0" y="666750"/>
            <a:ext cx="4450702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4411" y="1156996"/>
            <a:ext cx="3889793" cy="236045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Master title style.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410" y="3544436"/>
            <a:ext cx="3889794" cy="100890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22CCD-53FD-1942-8953-830F54F49A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32500"/>
            <a:ext cx="9144000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D17786-F1D0-F44F-BA00-C7C47BB87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1147" b="2011"/>
          <a:stretch/>
        </p:blipFill>
        <p:spPr>
          <a:xfrm flipH="1">
            <a:off x="-1" y="716427"/>
            <a:ext cx="5606471" cy="5316073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580A1BFD-144D-4E83-8EF2-824B935EF2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03317" y="5932639"/>
            <a:ext cx="750718" cy="74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3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D509A-9217-444F-8477-65789A2A092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D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4C282D6-21F3-EC42-B19F-BA9011E95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8262" b="34663"/>
          <a:stretch/>
        </p:blipFill>
        <p:spPr>
          <a:xfrm rot="20740456" flipH="1">
            <a:off x="-642089" y="-442259"/>
            <a:ext cx="6282863" cy="7488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4411" y="1156996"/>
            <a:ext cx="3889793" cy="236045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Master title style.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410" y="3544436"/>
            <a:ext cx="3889794" cy="100890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22CCD-53FD-1942-8953-830F54F49A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32500"/>
            <a:ext cx="9144000" cy="82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925B3-28EF-404A-A732-02D6563FA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084" r="4707" b="45499"/>
          <a:stretch/>
        </p:blipFill>
        <p:spPr>
          <a:xfrm>
            <a:off x="0" y="2464481"/>
            <a:ext cx="9144000" cy="35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0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50794"/>
            <a:ext cx="7886700" cy="555492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7"/>
            <a:ext cx="7886700" cy="349585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CA4403-C766-AD48-BB2C-204796F4BA75}"/>
              </a:ext>
            </a:extLst>
          </p:cNvPr>
          <p:cNvCxnSpPr>
            <a:cxnSpLocks/>
          </p:cNvCxnSpPr>
          <p:nvPr userDrawn="1"/>
        </p:nvCxnSpPr>
        <p:spPr>
          <a:xfrm>
            <a:off x="725067" y="1527112"/>
            <a:ext cx="360395" cy="0"/>
          </a:xfrm>
          <a:prstGeom prst="line">
            <a:avLst/>
          </a:prstGeom>
          <a:ln w="12700">
            <a:solidFill>
              <a:srgbClr val="D9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F80B43-6283-AA4B-98B2-A25AE8C3F82E}"/>
              </a:ext>
            </a:extLst>
          </p:cNvPr>
          <p:cNvGrpSpPr/>
          <p:nvPr userDrawn="1"/>
        </p:nvGrpSpPr>
        <p:grpSpPr>
          <a:xfrm>
            <a:off x="0" y="6026280"/>
            <a:ext cx="9144000" cy="831720"/>
            <a:chOff x="0" y="6026280"/>
            <a:chExt cx="9144000" cy="83172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73D550-5A68-2249-A179-6B87777AC6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500"/>
              <a:ext cx="9144000" cy="82550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790DC7-BF4B-964A-B80E-82BCB90077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026280"/>
              <a:ext cx="9144000" cy="0"/>
            </a:xfrm>
            <a:prstGeom prst="line">
              <a:avLst/>
            </a:prstGeom>
            <a:ln w="6350">
              <a:solidFill>
                <a:srgbClr val="D92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594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2585"/>
            <a:ext cx="3886200" cy="350207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5E40FB-F80E-7E40-A63B-FD9C7246168A}"/>
              </a:ext>
            </a:extLst>
          </p:cNvPr>
          <p:cNvGrpSpPr/>
          <p:nvPr userDrawn="1"/>
        </p:nvGrpSpPr>
        <p:grpSpPr>
          <a:xfrm>
            <a:off x="0" y="6026280"/>
            <a:ext cx="9144000" cy="831720"/>
            <a:chOff x="0" y="6026280"/>
            <a:chExt cx="9144000" cy="8317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AA3527-F0AD-4C40-B642-E002C026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500"/>
              <a:ext cx="9144000" cy="8255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E7BD55-F164-2644-9170-B2E2BFDD01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026280"/>
              <a:ext cx="9144000" cy="0"/>
            </a:xfrm>
            <a:prstGeom prst="line">
              <a:avLst/>
            </a:prstGeom>
            <a:ln w="6350">
              <a:solidFill>
                <a:srgbClr val="D92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5AEBF276-276A-3E43-B46E-57A6FC65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0794"/>
            <a:ext cx="7886700" cy="555492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5C1EF2-FF42-634A-B714-D0311C9D5305}"/>
              </a:ext>
            </a:extLst>
          </p:cNvPr>
          <p:cNvCxnSpPr>
            <a:cxnSpLocks/>
          </p:cNvCxnSpPr>
          <p:nvPr userDrawn="1"/>
        </p:nvCxnSpPr>
        <p:spPr>
          <a:xfrm>
            <a:off x="725067" y="1527112"/>
            <a:ext cx="360395" cy="0"/>
          </a:xfrm>
          <a:prstGeom prst="line">
            <a:avLst/>
          </a:prstGeom>
          <a:ln w="12700">
            <a:solidFill>
              <a:srgbClr val="D9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3D485-35BF-DA48-B4C8-6096BF7F85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9150" y="1822450"/>
            <a:ext cx="3886200" cy="3502025"/>
          </a:xfr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 b="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2704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95E40FB-F80E-7E40-A63B-FD9C7246168A}"/>
              </a:ext>
            </a:extLst>
          </p:cNvPr>
          <p:cNvGrpSpPr/>
          <p:nvPr userDrawn="1"/>
        </p:nvGrpSpPr>
        <p:grpSpPr>
          <a:xfrm>
            <a:off x="0" y="6026280"/>
            <a:ext cx="9144000" cy="831720"/>
            <a:chOff x="0" y="6026280"/>
            <a:chExt cx="9144000" cy="8317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AA3527-F0AD-4C40-B642-E002C026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500"/>
              <a:ext cx="9144000" cy="8255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E7BD55-F164-2644-9170-B2E2BFDD01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026280"/>
              <a:ext cx="9144000" cy="0"/>
            </a:xfrm>
            <a:prstGeom prst="line">
              <a:avLst/>
            </a:prstGeom>
            <a:ln w="6350">
              <a:solidFill>
                <a:srgbClr val="D92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38DB570-4D7C-CB46-82D7-82464D424BE3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647011" y="1822585"/>
            <a:ext cx="3869529" cy="3508300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8809F93-F4EC-6E41-8830-3ED3C04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0794"/>
            <a:ext cx="7886700" cy="555492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67108E-0725-4248-ABA7-A5D632EE8E57}"/>
              </a:ext>
            </a:extLst>
          </p:cNvPr>
          <p:cNvCxnSpPr>
            <a:cxnSpLocks/>
          </p:cNvCxnSpPr>
          <p:nvPr userDrawn="1"/>
        </p:nvCxnSpPr>
        <p:spPr>
          <a:xfrm>
            <a:off x="725067" y="1527112"/>
            <a:ext cx="360395" cy="0"/>
          </a:xfrm>
          <a:prstGeom prst="line">
            <a:avLst/>
          </a:prstGeom>
          <a:ln w="12700">
            <a:solidFill>
              <a:srgbClr val="D9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88109-9FF2-A04F-A836-2D826379A3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2633134"/>
            <a:ext cx="3868738" cy="2697692"/>
          </a:xfrm>
        </p:spPr>
        <p:txBody>
          <a:bodyPr>
            <a:normAutofit/>
          </a:bodyPr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AD8F7-8F81-914C-AB2B-EA7CADEDC5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825228"/>
            <a:ext cx="3868738" cy="80168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2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00DC4F-4D92-F747-A30C-0F9DC59B0A6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CC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CC4E2D-818C-634E-9CAD-7BD01A0C2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2593" b="46176"/>
          <a:stretch/>
        </p:blipFill>
        <p:spPr>
          <a:xfrm>
            <a:off x="4842932" y="1306132"/>
            <a:ext cx="4301067" cy="4732717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995DB465-1127-4E29-923D-82F2E773A9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43561" y="-564460"/>
            <a:ext cx="4127542" cy="4120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E1749E-9CF1-4058-8690-60AD2291B0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40027"/>
            <a:ext cx="9144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6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2481-86B6-3B4E-954E-22B02540E1B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2F400-481E-6646-9F3A-AC22950A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4" r:id="rId3"/>
    <p:sldLayoutId id="2147483685" r:id="rId4"/>
    <p:sldLayoutId id="2147483686" r:id="rId5"/>
    <p:sldLayoutId id="2147483674" r:id="rId6"/>
    <p:sldLayoutId id="2147483676" r:id="rId7"/>
    <p:sldLayoutId id="2147483687" r:id="rId8"/>
    <p:sldLayoutId id="2147483679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400" b="1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11CB-3D91-2F46-A231-CA6AE344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79" y="1184134"/>
            <a:ext cx="4219445" cy="2360452"/>
          </a:xfrm>
        </p:spPr>
        <p:txBody>
          <a:bodyPr>
            <a:normAutofit fontScale="90000"/>
          </a:bodyPr>
          <a:lstStyle/>
          <a:p>
            <a:r>
              <a:rPr lang="en-NZ" sz="4800" dirty="0"/>
              <a:t>Giving new teachers the support they need at the start of their careers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3F106-9461-7E4E-B3E5-3D49F2EC2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8379" y="3667234"/>
            <a:ext cx="4300468" cy="1008903"/>
          </a:xfrm>
        </p:spPr>
        <p:txBody>
          <a:bodyPr/>
          <a:lstStyle/>
          <a:p>
            <a:r>
              <a:rPr lang="en-NZ" dirty="0"/>
              <a:t>Why we should sign the </a:t>
            </a:r>
          </a:p>
          <a:p>
            <a:r>
              <a:rPr lang="en-NZ" dirty="0"/>
              <a:t>‘Promise to new teachers’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1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B829-CBD7-0A40-94E0-50BF7658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What’s the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F2E9-074E-E246-B1FF-18FCBEBB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Most new teachers start in short term positions</a:t>
            </a:r>
          </a:p>
          <a:p>
            <a:r>
              <a:rPr lang="en-NZ" dirty="0"/>
              <a:t>Sometimes the reasons for fixed term appointments are unclear or breach the STCA</a:t>
            </a:r>
          </a:p>
          <a:p>
            <a:r>
              <a:rPr lang="en-NZ" dirty="0"/>
              <a:t>Turn-over of new teachers is very high, 40 percent leave teaching within five years</a:t>
            </a:r>
          </a:p>
          <a:p>
            <a:r>
              <a:rPr lang="en-NZ" dirty="0"/>
              <a:t>The aging workforce and other pressures such as workload mean that there are increasing teacher shortages; we can’t afford to lose new teachers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B829-CBD7-0A40-94E0-50BF7658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The Promise to new teachers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F2E9-074E-E246-B1FF-18FCBEBB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PPTA branch, school management and board commit to supporting new teachers </a:t>
            </a:r>
          </a:p>
          <a:p>
            <a:pPr lvl="1"/>
            <a:r>
              <a:rPr lang="en-NZ" sz="2400" dirty="0"/>
              <a:t>Meeting legal requirements – i.e. legal reasons for fixed term appointments, giving other entitlements</a:t>
            </a:r>
          </a:p>
          <a:p>
            <a:pPr lvl="1"/>
            <a:r>
              <a:rPr lang="en-NZ" sz="2400" dirty="0"/>
              <a:t>Looking after new teachers in terms of support, timetabling, classrooms. </a:t>
            </a:r>
          </a:p>
        </p:txBody>
      </p:sp>
    </p:spTree>
    <p:extLst>
      <p:ext uri="{BB962C8B-B14F-4D97-AF65-F5344CB8AC3E}">
        <p14:creationId xmlns:p14="http://schemas.microsoft.com/office/powerpoint/2010/main" val="1784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BD13A8-169B-5C4C-9615-601D6151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/>
              <a:t>Fewer secure jobs for new teachers</a:t>
            </a: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0167939-6E97-432C-A780-AC61B32A6F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306286"/>
            <a:ext cx="6536079" cy="4723714"/>
          </a:xfrm>
        </p:spPr>
      </p:pic>
    </p:spTree>
    <p:extLst>
      <p:ext uri="{BB962C8B-B14F-4D97-AF65-F5344CB8AC3E}">
        <p14:creationId xmlns:p14="http://schemas.microsoft.com/office/powerpoint/2010/main" val="22673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18D0A2-D97C-BB42-90E7-75DAC9055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9237" y="1879333"/>
            <a:ext cx="3886200" cy="3502077"/>
          </a:xfrm>
        </p:spPr>
        <p:txBody>
          <a:bodyPr/>
          <a:lstStyle/>
          <a:p>
            <a:r>
              <a:rPr lang="en-NZ" dirty="0"/>
              <a:t>Let PPTA national office know how you get on, or if you need support, email us on nets@ppta.org.nz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BD13A8-169B-5C4C-9615-601D6151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What to do next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CE98F-2F2D-2243-828C-A6E1DE056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850824"/>
            <a:ext cx="3886200" cy="3502025"/>
          </a:xfrm>
        </p:spPr>
        <p:txBody>
          <a:bodyPr/>
          <a:lstStyle/>
          <a:p>
            <a:r>
              <a:rPr lang="en-NZ" dirty="0"/>
              <a:t>Branch to pass the resolution:</a:t>
            </a:r>
          </a:p>
          <a:p>
            <a:pPr lvl="1"/>
            <a:r>
              <a:rPr lang="en-NZ" sz="2400" dirty="0"/>
              <a:t>That the …. school PPTA branch supports the </a:t>
            </a:r>
            <a:r>
              <a:rPr lang="en-NZ" sz="2400" i="1" dirty="0"/>
              <a:t>Promise to new teachers </a:t>
            </a:r>
            <a:r>
              <a:rPr lang="en-NZ" sz="2400" dirty="0"/>
              <a:t>and asks the principal and board chair to sign it.</a:t>
            </a:r>
          </a:p>
        </p:txBody>
      </p:sp>
    </p:spTree>
    <p:extLst>
      <p:ext uri="{BB962C8B-B14F-4D97-AF65-F5344CB8AC3E}">
        <p14:creationId xmlns:p14="http://schemas.microsoft.com/office/powerpoint/2010/main" val="128593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362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PTA">
      <a:dk1>
        <a:srgbClr val="2B4B68"/>
      </a:dk1>
      <a:lt1>
        <a:srgbClr val="FFFFFF"/>
      </a:lt1>
      <a:dk2>
        <a:srgbClr val="4C4D4C"/>
      </a:dk2>
      <a:lt2>
        <a:srgbClr val="ACCCEB"/>
      </a:lt2>
      <a:accent1>
        <a:srgbClr val="2B7BC6"/>
      </a:accent1>
      <a:accent2>
        <a:srgbClr val="EFCB9E"/>
      </a:accent2>
      <a:accent3>
        <a:srgbClr val="955568"/>
      </a:accent3>
      <a:accent4>
        <a:srgbClr val="798B37"/>
      </a:accent4>
      <a:accent5>
        <a:srgbClr val="00706B"/>
      </a:accent5>
      <a:accent6>
        <a:srgbClr val="674780"/>
      </a:accent6>
      <a:hlink>
        <a:srgbClr val="2B7BC6"/>
      </a:hlink>
      <a:folHlink>
        <a:srgbClr val="2B4B6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A123AE02604843BB8D0F3BDCD05E9C" ma:contentTypeVersion="12" ma:contentTypeDescription="Create a new document." ma:contentTypeScope="" ma:versionID="3434f3ced099c6457d3cd25547623210">
  <xsd:schema xmlns:xsd="http://www.w3.org/2001/XMLSchema" xmlns:xs="http://www.w3.org/2001/XMLSchema" xmlns:p="http://schemas.microsoft.com/office/2006/metadata/properties" xmlns:ns2="98262a87-65b7-47cb-950e-2a271ad6dc71" xmlns:ns3="971a4a7a-541a-4933-936c-6d04103f432e" targetNamespace="http://schemas.microsoft.com/office/2006/metadata/properties" ma:root="true" ma:fieldsID="0229c6aeadeb03bf34240f34d28bd788" ns2:_="" ns3:_="">
    <xsd:import namespace="98262a87-65b7-47cb-950e-2a271ad6dc71"/>
    <xsd:import namespace="971a4a7a-541a-4933-936c-6d04103f43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62a87-65b7-47cb-950e-2a271ad6dc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a4a7a-541a-4933-936c-6d04103f432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D65503-6495-49A2-9F59-B83C09015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262a87-65b7-47cb-950e-2a271ad6dc71"/>
    <ds:schemaRef ds:uri="971a4a7a-541a-4933-936c-6d04103f43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141D97-C154-4791-94F6-4CBD6F79370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9F248E-A071-48D4-9D50-BB49AD50ED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1986</TotalTime>
  <Words>201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Giving new teachers the support they need at the start of their careers</vt:lpstr>
      <vt:lpstr>What’s the problem</vt:lpstr>
      <vt:lpstr>The Promise to new teachers</vt:lpstr>
      <vt:lpstr>Fewer secure jobs for new teachers</vt:lpstr>
      <vt:lpstr>What to do next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Scenario Three</dc:creator>
  <cp:lastModifiedBy>Liz Robinson</cp:lastModifiedBy>
  <cp:revision>46</cp:revision>
  <dcterms:created xsi:type="dcterms:W3CDTF">2020-07-27T01:14:26Z</dcterms:created>
  <dcterms:modified xsi:type="dcterms:W3CDTF">2021-02-16T01:20:55Z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0x010100B6A123AE02604843BB8D0F3BDCD05E9C</vt:lpwstr>
  </property>
</Properties>
</file>