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9" r:id="rId3"/>
    <p:sldId id="280" r:id="rId4"/>
    <p:sldId id="260" r:id="rId5"/>
    <p:sldId id="258" r:id="rId6"/>
    <p:sldId id="262" r:id="rId7"/>
    <p:sldId id="271" r:id="rId8"/>
    <p:sldId id="282" r:id="rId9"/>
    <p:sldId id="259" r:id="rId10"/>
    <p:sldId id="261" r:id="rId11"/>
    <p:sldId id="273" r:id="rId12"/>
    <p:sldId id="272" r:id="rId13"/>
    <p:sldId id="263" r:id="rId14"/>
    <p:sldId id="257" r:id="rId15"/>
    <p:sldId id="283" r:id="rId16"/>
    <p:sldId id="268" r:id="rId17"/>
    <p:sldId id="286" r:id="rId18"/>
    <p:sldId id="287" r:id="rId19"/>
    <p:sldId id="288" r:id="rId20"/>
    <p:sldId id="281" r:id="rId21"/>
    <p:sldId id="267" r:id="rId22"/>
    <p:sldId id="274" r:id="rId23"/>
    <p:sldId id="265" r:id="rId24"/>
    <p:sldId id="266" r:id="rId25"/>
    <p:sldId id="275" r:id="rId26"/>
    <p:sldId id="276" r:id="rId27"/>
    <p:sldId id="278" r:id="rId28"/>
    <p:sldId id="277" r:id="rId29"/>
    <p:sldId id="289" r:id="rId30"/>
    <p:sldId id="26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\AppData\Local\Microsoft\Windows\Temporary%20Internet%20Files\Content.Outlook\AH15P569\Decile%20vs%20Equity%20Index%20Sco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amaJ\Desktop\August%202019%20output\August%202019%20output%20-%20Equity%20Index%20insights%20%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amaJ\Desktop\August%202019%20output\August%202019%20output%20-%20Equity%20Index%20insights%20%20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Sheet1!$J$12</c:f>
              <c:strCache>
                <c:ptCount val="1"/>
                <c:pt idx="0">
                  <c:v>SED10</c:v>
                </c:pt>
              </c:strCache>
            </c:strRef>
          </c:tx>
          <c:invertIfNegative val="0"/>
          <c:val>
            <c:numRef>
              <c:f>Sheet1!$K$12:$M$12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Sheet1!$J$13</c:f>
              <c:strCache>
                <c:ptCount val="1"/>
                <c:pt idx="0">
                  <c:v>SED9</c:v>
                </c:pt>
              </c:strCache>
            </c:strRef>
          </c:tx>
          <c:invertIfNegative val="0"/>
          <c:val>
            <c:numRef>
              <c:f>Sheet1!$K$13:$M$13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Sheet1!$J$14</c:f>
              <c:strCache>
                <c:ptCount val="1"/>
                <c:pt idx="0">
                  <c:v>SED8</c:v>
                </c:pt>
              </c:strCache>
            </c:strRef>
          </c:tx>
          <c:invertIfNegative val="0"/>
          <c:val>
            <c:numRef>
              <c:f>Sheet1!$K$14:$M$14</c:f>
              <c:numCache>
                <c:formatCode>General</c:formatCode>
                <c:ptCount val="3"/>
                <c:pt idx="0">
                  <c:v>5</c:v>
                </c:pt>
                <c:pt idx="1">
                  <c:v>20</c:v>
                </c:pt>
                <c:pt idx="2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Sheet1!$J$15</c:f>
              <c:strCache>
                <c:ptCount val="1"/>
                <c:pt idx="0">
                  <c:v>SED7</c:v>
                </c:pt>
              </c:strCache>
            </c:strRef>
          </c:tx>
          <c:invertIfNegative val="0"/>
          <c:val>
            <c:numRef>
              <c:f>Sheet1!$K$15:$M$15</c:f>
              <c:numCache>
                <c:formatCode>General</c:formatCode>
                <c:ptCount val="3"/>
                <c:pt idx="0">
                  <c:v>5</c:v>
                </c:pt>
                <c:pt idx="1">
                  <c:v>20</c:v>
                </c:pt>
                <c:pt idx="2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Sheet1!$J$16</c:f>
              <c:strCache>
                <c:ptCount val="1"/>
                <c:pt idx="0">
                  <c:v>SED6</c:v>
                </c:pt>
              </c:strCache>
            </c:strRef>
          </c:tx>
          <c:invertIfNegative val="0"/>
          <c:val>
            <c:numRef>
              <c:f>Sheet1!$K$16:$M$16</c:f>
              <c:numCache>
                <c:formatCode>General</c:formatCode>
                <c:ptCount val="3"/>
                <c:pt idx="0">
                  <c:v>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5"/>
          <c:order val="5"/>
          <c:tx>
            <c:strRef>
              <c:f>Sheet1!$J$17</c:f>
              <c:strCache>
                <c:ptCount val="1"/>
                <c:pt idx="0">
                  <c:v>SED5</c:v>
                </c:pt>
              </c:strCache>
            </c:strRef>
          </c:tx>
          <c:invertIfNegative val="0"/>
          <c:val>
            <c:numRef>
              <c:f>Sheet1!$K$17:$M$17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25</c:v>
                </c:pt>
              </c:numCache>
            </c:numRef>
          </c:val>
        </c:ser>
        <c:ser>
          <c:idx val="6"/>
          <c:order val="6"/>
          <c:tx>
            <c:strRef>
              <c:f>Sheet1!$J$18</c:f>
              <c:strCache>
                <c:ptCount val="1"/>
                <c:pt idx="0">
                  <c:v>SED4</c:v>
                </c:pt>
              </c:strCache>
            </c:strRef>
          </c:tx>
          <c:invertIfNegative val="0"/>
          <c:val>
            <c:numRef>
              <c:f>Sheet1!$K$18:$M$18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25</c:v>
                </c:pt>
              </c:numCache>
            </c:numRef>
          </c:val>
        </c:ser>
        <c:ser>
          <c:idx val="7"/>
          <c:order val="7"/>
          <c:tx>
            <c:strRef>
              <c:f>Sheet1!$J$19</c:f>
              <c:strCache>
                <c:ptCount val="1"/>
                <c:pt idx="0">
                  <c:v>SED3</c:v>
                </c:pt>
              </c:strCache>
            </c:strRef>
          </c:tx>
          <c:invertIfNegative val="0"/>
          <c:val>
            <c:numRef>
              <c:f>Sheet1!$K$19:$M$19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ser>
          <c:idx val="8"/>
          <c:order val="8"/>
          <c:tx>
            <c:strRef>
              <c:f>Sheet1!$J$20</c:f>
              <c:strCache>
                <c:ptCount val="1"/>
                <c:pt idx="0">
                  <c:v>SED2</c:v>
                </c:pt>
              </c:strCache>
            </c:strRef>
          </c:tx>
          <c:invertIfNegative val="0"/>
          <c:val>
            <c:numRef>
              <c:f>Sheet1!$K$20:$M$20</c:f>
              <c:numCache>
                <c:formatCode>General</c:formatCode>
                <c:ptCount val="3"/>
                <c:pt idx="0">
                  <c:v>30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ser>
          <c:idx val="9"/>
          <c:order val="9"/>
          <c:tx>
            <c:strRef>
              <c:f>Sheet1!$J$21</c:f>
              <c:strCache>
                <c:ptCount val="1"/>
                <c:pt idx="0">
                  <c:v>SED1</c:v>
                </c:pt>
              </c:strCache>
            </c:strRef>
          </c:tx>
          <c:invertIfNegative val="0"/>
          <c:val>
            <c:numRef>
              <c:f>Sheet1!$K$21:$M$21</c:f>
              <c:numCache>
                <c:formatCode>General</c:formatCode>
                <c:ptCount val="3"/>
                <c:pt idx="0">
                  <c:v>30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491776"/>
        <c:axId val="180493312"/>
      </c:barChart>
      <c:catAx>
        <c:axId val="180491776"/>
        <c:scaling>
          <c:orientation val="minMax"/>
        </c:scaling>
        <c:delete val="0"/>
        <c:axPos val="b"/>
        <c:majorTickMark val="out"/>
        <c:minorTickMark val="none"/>
        <c:tickLblPos val="nextTo"/>
        <c:crossAx val="180493312"/>
        <c:crosses val="autoZero"/>
        <c:auto val="1"/>
        <c:lblAlgn val="ctr"/>
        <c:lblOffset val="100"/>
        <c:noMultiLvlLbl val="0"/>
      </c:catAx>
      <c:valAx>
        <c:axId val="180493312"/>
        <c:scaling>
          <c:orientation val="minMax"/>
          <c:max val="30"/>
        </c:scaling>
        <c:delete val="0"/>
        <c:axPos val="l"/>
        <c:numFmt formatCode="General" sourceLinked="1"/>
        <c:majorTickMark val="out"/>
        <c:minorTickMark val="none"/>
        <c:tickLblPos val="nextTo"/>
        <c:crossAx val="180491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Distribution of Decile vs Equity Index score - Secondary</a:t>
            </a:r>
            <a:r>
              <a:rPr lang="en-NZ" baseline="0"/>
              <a:t> Schools only</a:t>
            </a:r>
            <a:r>
              <a:rPr lang="en-NZ"/>
              <a:t>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'[Decile vs Equity Index Score.xlsx]Sheet1'!$B$4:$B$2444</c:f>
              <c:numCache>
                <c:formatCode>General</c:formatCode>
                <c:ptCount val="244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4</c:v>
                </c:pt>
                <c:pt idx="114">
                  <c:v>4</c:v>
                </c:pt>
                <c:pt idx="115">
                  <c:v>4</c:v>
                </c:pt>
                <c:pt idx="116">
                  <c:v>4</c:v>
                </c:pt>
                <c:pt idx="117">
                  <c:v>4</c:v>
                </c:pt>
                <c:pt idx="118">
                  <c:v>4</c:v>
                </c:pt>
                <c:pt idx="119">
                  <c:v>4</c:v>
                </c:pt>
                <c:pt idx="120">
                  <c:v>4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5</c:v>
                </c:pt>
                <c:pt idx="151">
                  <c:v>5</c:v>
                </c:pt>
                <c:pt idx="152">
                  <c:v>6</c:v>
                </c:pt>
                <c:pt idx="153">
                  <c:v>6</c:v>
                </c:pt>
                <c:pt idx="154">
                  <c:v>6</c:v>
                </c:pt>
                <c:pt idx="155">
                  <c:v>6</c:v>
                </c:pt>
                <c:pt idx="156">
                  <c:v>6</c:v>
                </c:pt>
                <c:pt idx="157">
                  <c:v>6</c:v>
                </c:pt>
                <c:pt idx="158">
                  <c:v>6</c:v>
                </c:pt>
                <c:pt idx="159">
                  <c:v>6</c:v>
                </c:pt>
                <c:pt idx="160">
                  <c:v>6</c:v>
                </c:pt>
                <c:pt idx="161">
                  <c:v>6</c:v>
                </c:pt>
                <c:pt idx="162">
                  <c:v>6</c:v>
                </c:pt>
                <c:pt idx="163">
                  <c:v>6</c:v>
                </c:pt>
                <c:pt idx="164">
                  <c:v>6</c:v>
                </c:pt>
                <c:pt idx="165">
                  <c:v>6</c:v>
                </c:pt>
                <c:pt idx="166">
                  <c:v>6</c:v>
                </c:pt>
                <c:pt idx="167">
                  <c:v>6</c:v>
                </c:pt>
                <c:pt idx="168">
                  <c:v>6</c:v>
                </c:pt>
                <c:pt idx="169">
                  <c:v>6</c:v>
                </c:pt>
                <c:pt idx="170">
                  <c:v>6</c:v>
                </c:pt>
                <c:pt idx="171">
                  <c:v>6</c:v>
                </c:pt>
                <c:pt idx="172">
                  <c:v>6</c:v>
                </c:pt>
                <c:pt idx="173">
                  <c:v>6</c:v>
                </c:pt>
                <c:pt idx="174">
                  <c:v>6</c:v>
                </c:pt>
                <c:pt idx="175">
                  <c:v>6</c:v>
                </c:pt>
                <c:pt idx="176">
                  <c:v>6</c:v>
                </c:pt>
                <c:pt idx="177">
                  <c:v>6</c:v>
                </c:pt>
                <c:pt idx="178">
                  <c:v>6</c:v>
                </c:pt>
                <c:pt idx="179">
                  <c:v>6</c:v>
                </c:pt>
                <c:pt idx="180">
                  <c:v>6</c:v>
                </c:pt>
                <c:pt idx="181">
                  <c:v>6</c:v>
                </c:pt>
                <c:pt idx="182">
                  <c:v>6</c:v>
                </c:pt>
                <c:pt idx="183">
                  <c:v>6</c:v>
                </c:pt>
                <c:pt idx="184">
                  <c:v>6</c:v>
                </c:pt>
                <c:pt idx="185">
                  <c:v>6</c:v>
                </c:pt>
                <c:pt idx="186">
                  <c:v>6</c:v>
                </c:pt>
                <c:pt idx="187">
                  <c:v>6</c:v>
                </c:pt>
                <c:pt idx="188">
                  <c:v>6</c:v>
                </c:pt>
                <c:pt idx="189">
                  <c:v>6</c:v>
                </c:pt>
                <c:pt idx="190">
                  <c:v>6</c:v>
                </c:pt>
                <c:pt idx="191">
                  <c:v>6</c:v>
                </c:pt>
                <c:pt idx="192">
                  <c:v>6</c:v>
                </c:pt>
                <c:pt idx="193">
                  <c:v>6</c:v>
                </c:pt>
                <c:pt idx="194">
                  <c:v>6</c:v>
                </c:pt>
                <c:pt idx="195">
                  <c:v>6</c:v>
                </c:pt>
                <c:pt idx="196">
                  <c:v>6</c:v>
                </c:pt>
                <c:pt idx="197">
                  <c:v>6</c:v>
                </c:pt>
                <c:pt idx="198">
                  <c:v>6</c:v>
                </c:pt>
                <c:pt idx="199">
                  <c:v>6</c:v>
                </c:pt>
                <c:pt idx="200">
                  <c:v>6</c:v>
                </c:pt>
                <c:pt idx="201">
                  <c:v>7</c:v>
                </c:pt>
                <c:pt idx="202">
                  <c:v>7</c:v>
                </c:pt>
                <c:pt idx="203">
                  <c:v>7</c:v>
                </c:pt>
                <c:pt idx="204">
                  <c:v>7</c:v>
                </c:pt>
                <c:pt idx="205">
                  <c:v>7</c:v>
                </c:pt>
                <c:pt idx="206">
                  <c:v>7</c:v>
                </c:pt>
                <c:pt idx="207">
                  <c:v>7</c:v>
                </c:pt>
                <c:pt idx="208">
                  <c:v>7</c:v>
                </c:pt>
                <c:pt idx="209">
                  <c:v>7</c:v>
                </c:pt>
                <c:pt idx="210">
                  <c:v>7</c:v>
                </c:pt>
                <c:pt idx="211">
                  <c:v>7</c:v>
                </c:pt>
                <c:pt idx="212">
                  <c:v>7</c:v>
                </c:pt>
                <c:pt idx="213">
                  <c:v>7</c:v>
                </c:pt>
                <c:pt idx="214">
                  <c:v>7</c:v>
                </c:pt>
                <c:pt idx="215">
                  <c:v>7</c:v>
                </c:pt>
                <c:pt idx="216">
                  <c:v>7</c:v>
                </c:pt>
                <c:pt idx="217">
                  <c:v>7</c:v>
                </c:pt>
                <c:pt idx="218">
                  <c:v>7</c:v>
                </c:pt>
                <c:pt idx="219">
                  <c:v>7</c:v>
                </c:pt>
                <c:pt idx="220">
                  <c:v>7</c:v>
                </c:pt>
                <c:pt idx="221">
                  <c:v>7</c:v>
                </c:pt>
                <c:pt idx="222">
                  <c:v>7</c:v>
                </c:pt>
                <c:pt idx="223">
                  <c:v>7</c:v>
                </c:pt>
                <c:pt idx="224">
                  <c:v>7</c:v>
                </c:pt>
                <c:pt idx="225">
                  <c:v>7</c:v>
                </c:pt>
                <c:pt idx="226">
                  <c:v>7</c:v>
                </c:pt>
                <c:pt idx="227">
                  <c:v>7</c:v>
                </c:pt>
                <c:pt idx="228">
                  <c:v>7</c:v>
                </c:pt>
                <c:pt idx="229">
                  <c:v>7</c:v>
                </c:pt>
                <c:pt idx="230">
                  <c:v>7</c:v>
                </c:pt>
                <c:pt idx="231">
                  <c:v>7</c:v>
                </c:pt>
                <c:pt idx="232">
                  <c:v>7</c:v>
                </c:pt>
                <c:pt idx="233">
                  <c:v>7</c:v>
                </c:pt>
                <c:pt idx="234">
                  <c:v>7</c:v>
                </c:pt>
                <c:pt idx="235">
                  <c:v>7</c:v>
                </c:pt>
                <c:pt idx="236">
                  <c:v>7</c:v>
                </c:pt>
                <c:pt idx="237">
                  <c:v>7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  <c:pt idx="256">
                  <c:v>8</c:v>
                </c:pt>
                <c:pt idx="257">
                  <c:v>8</c:v>
                </c:pt>
                <c:pt idx="258">
                  <c:v>8</c:v>
                </c:pt>
                <c:pt idx="259">
                  <c:v>8</c:v>
                </c:pt>
                <c:pt idx="260">
                  <c:v>8</c:v>
                </c:pt>
                <c:pt idx="261">
                  <c:v>8</c:v>
                </c:pt>
                <c:pt idx="262">
                  <c:v>8</c:v>
                </c:pt>
                <c:pt idx="263">
                  <c:v>8</c:v>
                </c:pt>
                <c:pt idx="264">
                  <c:v>8</c:v>
                </c:pt>
                <c:pt idx="265">
                  <c:v>8</c:v>
                </c:pt>
                <c:pt idx="266">
                  <c:v>8</c:v>
                </c:pt>
                <c:pt idx="267">
                  <c:v>8</c:v>
                </c:pt>
                <c:pt idx="268">
                  <c:v>8</c:v>
                </c:pt>
                <c:pt idx="269">
                  <c:v>8</c:v>
                </c:pt>
                <c:pt idx="270">
                  <c:v>8</c:v>
                </c:pt>
                <c:pt idx="271">
                  <c:v>8</c:v>
                </c:pt>
                <c:pt idx="272">
                  <c:v>9</c:v>
                </c:pt>
                <c:pt idx="273">
                  <c:v>9</c:v>
                </c:pt>
                <c:pt idx="274">
                  <c:v>9</c:v>
                </c:pt>
                <c:pt idx="275">
                  <c:v>9</c:v>
                </c:pt>
                <c:pt idx="276">
                  <c:v>9</c:v>
                </c:pt>
                <c:pt idx="277">
                  <c:v>9</c:v>
                </c:pt>
                <c:pt idx="278">
                  <c:v>9</c:v>
                </c:pt>
                <c:pt idx="279">
                  <c:v>9</c:v>
                </c:pt>
                <c:pt idx="280">
                  <c:v>9</c:v>
                </c:pt>
                <c:pt idx="281">
                  <c:v>9</c:v>
                </c:pt>
                <c:pt idx="282">
                  <c:v>9</c:v>
                </c:pt>
                <c:pt idx="283">
                  <c:v>9</c:v>
                </c:pt>
                <c:pt idx="284">
                  <c:v>9</c:v>
                </c:pt>
                <c:pt idx="285">
                  <c:v>9</c:v>
                </c:pt>
                <c:pt idx="286">
                  <c:v>9</c:v>
                </c:pt>
                <c:pt idx="287">
                  <c:v>9</c:v>
                </c:pt>
                <c:pt idx="288">
                  <c:v>9</c:v>
                </c:pt>
                <c:pt idx="289">
                  <c:v>9</c:v>
                </c:pt>
                <c:pt idx="290">
                  <c:v>9</c:v>
                </c:pt>
                <c:pt idx="291">
                  <c:v>9</c:v>
                </c:pt>
                <c:pt idx="292">
                  <c:v>9</c:v>
                </c:pt>
                <c:pt idx="293">
                  <c:v>9</c:v>
                </c:pt>
                <c:pt idx="294">
                  <c:v>9</c:v>
                </c:pt>
                <c:pt idx="295">
                  <c:v>9</c:v>
                </c:pt>
                <c:pt idx="296">
                  <c:v>9</c:v>
                </c:pt>
                <c:pt idx="297">
                  <c:v>9</c:v>
                </c:pt>
                <c:pt idx="298">
                  <c:v>9</c:v>
                </c:pt>
                <c:pt idx="299">
                  <c:v>9</c:v>
                </c:pt>
                <c:pt idx="300">
                  <c:v>9</c:v>
                </c:pt>
                <c:pt idx="301">
                  <c:v>9</c:v>
                </c:pt>
                <c:pt idx="302">
                  <c:v>9</c:v>
                </c:pt>
                <c:pt idx="303">
                  <c:v>9</c:v>
                </c:pt>
                <c:pt idx="304">
                  <c:v>9</c:v>
                </c:pt>
                <c:pt idx="305">
                  <c:v>10</c:v>
                </c:pt>
                <c:pt idx="306">
                  <c:v>10</c:v>
                </c:pt>
                <c:pt idx="307">
                  <c:v>10</c:v>
                </c:pt>
                <c:pt idx="308">
                  <c:v>10</c:v>
                </c:pt>
                <c:pt idx="309">
                  <c:v>10</c:v>
                </c:pt>
                <c:pt idx="310">
                  <c:v>10</c:v>
                </c:pt>
                <c:pt idx="311">
                  <c:v>10</c:v>
                </c:pt>
                <c:pt idx="312">
                  <c:v>10</c:v>
                </c:pt>
                <c:pt idx="313">
                  <c:v>10</c:v>
                </c:pt>
                <c:pt idx="314">
                  <c:v>10</c:v>
                </c:pt>
                <c:pt idx="315">
                  <c:v>10</c:v>
                </c:pt>
                <c:pt idx="316">
                  <c:v>10</c:v>
                </c:pt>
                <c:pt idx="317">
                  <c:v>10</c:v>
                </c:pt>
                <c:pt idx="318">
                  <c:v>10</c:v>
                </c:pt>
                <c:pt idx="319">
                  <c:v>10</c:v>
                </c:pt>
                <c:pt idx="320">
                  <c:v>10</c:v>
                </c:pt>
                <c:pt idx="321">
                  <c:v>10</c:v>
                </c:pt>
                <c:pt idx="322">
                  <c:v>10</c:v>
                </c:pt>
                <c:pt idx="323">
                  <c:v>10</c:v>
                </c:pt>
                <c:pt idx="324">
                  <c:v>10</c:v>
                </c:pt>
                <c:pt idx="325">
                  <c:v>10</c:v>
                </c:pt>
                <c:pt idx="326">
                  <c:v>10</c:v>
                </c:pt>
                <c:pt idx="327">
                  <c:v>10</c:v>
                </c:pt>
              </c:numCache>
            </c:numRef>
          </c:xVal>
          <c:yVal>
            <c:numRef>
              <c:f>'[Decile vs Equity Index Score.xlsx]Sheet1'!$C$4:$C$2444</c:f>
              <c:numCache>
                <c:formatCode>General</c:formatCode>
                <c:ptCount val="2441"/>
                <c:pt idx="0">
                  <c:v>518</c:v>
                </c:pt>
                <c:pt idx="1">
                  <c:v>542</c:v>
                </c:pt>
                <c:pt idx="2">
                  <c:v>520</c:v>
                </c:pt>
                <c:pt idx="3">
                  <c:v>509</c:v>
                </c:pt>
                <c:pt idx="4">
                  <c:v>496</c:v>
                </c:pt>
                <c:pt idx="5">
                  <c:v>472</c:v>
                </c:pt>
                <c:pt idx="6">
                  <c:v>509</c:v>
                </c:pt>
                <c:pt idx="7">
                  <c:v>483</c:v>
                </c:pt>
                <c:pt idx="8">
                  <c:v>476</c:v>
                </c:pt>
                <c:pt idx="9">
                  <c:v>515</c:v>
                </c:pt>
                <c:pt idx="10">
                  <c:v>492</c:v>
                </c:pt>
                <c:pt idx="11">
                  <c:v>521</c:v>
                </c:pt>
                <c:pt idx="12">
                  <c:v>529</c:v>
                </c:pt>
                <c:pt idx="13">
                  <c:v>501</c:v>
                </c:pt>
                <c:pt idx="14">
                  <c:v>522</c:v>
                </c:pt>
                <c:pt idx="15">
                  <c:v>523</c:v>
                </c:pt>
                <c:pt idx="16">
                  <c:v>542</c:v>
                </c:pt>
                <c:pt idx="17">
                  <c:v>513</c:v>
                </c:pt>
                <c:pt idx="18">
                  <c:v>512</c:v>
                </c:pt>
                <c:pt idx="19">
                  <c:v>487</c:v>
                </c:pt>
                <c:pt idx="20">
                  <c:v>522</c:v>
                </c:pt>
                <c:pt idx="21">
                  <c:v>527</c:v>
                </c:pt>
                <c:pt idx="22">
                  <c:v>501</c:v>
                </c:pt>
                <c:pt idx="23">
                  <c:v>495</c:v>
                </c:pt>
                <c:pt idx="24">
                  <c:v>512</c:v>
                </c:pt>
                <c:pt idx="25">
                  <c:v>528</c:v>
                </c:pt>
                <c:pt idx="26">
                  <c:v>473</c:v>
                </c:pt>
                <c:pt idx="27">
                  <c:v>447</c:v>
                </c:pt>
                <c:pt idx="28">
                  <c:v>481</c:v>
                </c:pt>
                <c:pt idx="29">
                  <c:v>493</c:v>
                </c:pt>
                <c:pt idx="30">
                  <c:v>485</c:v>
                </c:pt>
                <c:pt idx="31">
                  <c:v>485</c:v>
                </c:pt>
                <c:pt idx="32">
                  <c:v>514</c:v>
                </c:pt>
                <c:pt idx="33">
                  <c:v>502</c:v>
                </c:pt>
                <c:pt idx="34">
                  <c:v>493</c:v>
                </c:pt>
                <c:pt idx="35">
                  <c:v>495</c:v>
                </c:pt>
                <c:pt idx="36">
                  <c:v>506</c:v>
                </c:pt>
                <c:pt idx="37">
                  <c:v>481</c:v>
                </c:pt>
                <c:pt idx="38">
                  <c:v>534</c:v>
                </c:pt>
                <c:pt idx="39">
                  <c:v>509</c:v>
                </c:pt>
                <c:pt idx="40">
                  <c:v>529</c:v>
                </c:pt>
                <c:pt idx="41">
                  <c:v>502</c:v>
                </c:pt>
                <c:pt idx="42">
                  <c:v>489</c:v>
                </c:pt>
                <c:pt idx="43">
                  <c:v>483</c:v>
                </c:pt>
                <c:pt idx="44">
                  <c:v>514</c:v>
                </c:pt>
                <c:pt idx="45">
                  <c:v>505</c:v>
                </c:pt>
                <c:pt idx="46">
                  <c:v>536</c:v>
                </c:pt>
                <c:pt idx="47">
                  <c:v>493</c:v>
                </c:pt>
                <c:pt idx="48">
                  <c:v>530</c:v>
                </c:pt>
                <c:pt idx="49">
                  <c:v>546</c:v>
                </c:pt>
                <c:pt idx="50">
                  <c:v>478</c:v>
                </c:pt>
                <c:pt idx="51">
                  <c:v>483</c:v>
                </c:pt>
                <c:pt idx="52">
                  <c:v>470</c:v>
                </c:pt>
                <c:pt idx="53">
                  <c:v>460</c:v>
                </c:pt>
                <c:pt idx="54">
                  <c:v>469</c:v>
                </c:pt>
                <c:pt idx="55">
                  <c:v>484</c:v>
                </c:pt>
                <c:pt idx="56">
                  <c:v>464</c:v>
                </c:pt>
                <c:pt idx="57">
                  <c:v>474</c:v>
                </c:pt>
                <c:pt idx="58">
                  <c:v>461</c:v>
                </c:pt>
                <c:pt idx="59">
                  <c:v>468</c:v>
                </c:pt>
                <c:pt idx="60">
                  <c:v>506</c:v>
                </c:pt>
                <c:pt idx="61">
                  <c:v>499</c:v>
                </c:pt>
                <c:pt idx="62">
                  <c:v>487</c:v>
                </c:pt>
                <c:pt idx="63">
                  <c:v>505</c:v>
                </c:pt>
                <c:pt idx="64">
                  <c:v>507</c:v>
                </c:pt>
                <c:pt idx="65">
                  <c:v>482</c:v>
                </c:pt>
                <c:pt idx="66">
                  <c:v>497</c:v>
                </c:pt>
                <c:pt idx="67">
                  <c:v>530</c:v>
                </c:pt>
                <c:pt idx="68">
                  <c:v>505</c:v>
                </c:pt>
                <c:pt idx="69">
                  <c:v>480</c:v>
                </c:pt>
                <c:pt idx="70">
                  <c:v>476</c:v>
                </c:pt>
                <c:pt idx="71">
                  <c:v>518</c:v>
                </c:pt>
                <c:pt idx="72">
                  <c:v>481</c:v>
                </c:pt>
                <c:pt idx="73">
                  <c:v>502</c:v>
                </c:pt>
                <c:pt idx="74">
                  <c:v>491</c:v>
                </c:pt>
                <c:pt idx="75">
                  <c:v>474</c:v>
                </c:pt>
                <c:pt idx="76">
                  <c:v>513</c:v>
                </c:pt>
                <c:pt idx="77">
                  <c:v>484</c:v>
                </c:pt>
                <c:pt idx="78">
                  <c:v>500</c:v>
                </c:pt>
                <c:pt idx="79">
                  <c:v>486</c:v>
                </c:pt>
                <c:pt idx="80">
                  <c:v>434</c:v>
                </c:pt>
                <c:pt idx="81">
                  <c:v>492</c:v>
                </c:pt>
                <c:pt idx="82">
                  <c:v>487</c:v>
                </c:pt>
                <c:pt idx="83">
                  <c:v>534</c:v>
                </c:pt>
                <c:pt idx="84">
                  <c:v>503</c:v>
                </c:pt>
                <c:pt idx="85">
                  <c:v>481</c:v>
                </c:pt>
                <c:pt idx="86">
                  <c:v>467</c:v>
                </c:pt>
                <c:pt idx="87">
                  <c:v>486</c:v>
                </c:pt>
                <c:pt idx="88">
                  <c:v>467</c:v>
                </c:pt>
                <c:pt idx="89">
                  <c:v>460</c:v>
                </c:pt>
                <c:pt idx="90">
                  <c:v>413</c:v>
                </c:pt>
                <c:pt idx="91">
                  <c:v>424</c:v>
                </c:pt>
                <c:pt idx="92">
                  <c:v>430</c:v>
                </c:pt>
                <c:pt idx="93">
                  <c:v>470</c:v>
                </c:pt>
                <c:pt idx="94">
                  <c:v>468</c:v>
                </c:pt>
                <c:pt idx="95">
                  <c:v>472</c:v>
                </c:pt>
                <c:pt idx="96">
                  <c:v>473</c:v>
                </c:pt>
                <c:pt idx="97">
                  <c:v>489</c:v>
                </c:pt>
                <c:pt idx="98">
                  <c:v>496</c:v>
                </c:pt>
                <c:pt idx="99">
                  <c:v>465</c:v>
                </c:pt>
                <c:pt idx="100">
                  <c:v>455</c:v>
                </c:pt>
                <c:pt idx="101">
                  <c:v>471</c:v>
                </c:pt>
                <c:pt idx="102">
                  <c:v>488</c:v>
                </c:pt>
                <c:pt idx="103">
                  <c:v>470</c:v>
                </c:pt>
                <c:pt idx="104">
                  <c:v>483</c:v>
                </c:pt>
                <c:pt idx="105">
                  <c:v>460</c:v>
                </c:pt>
                <c:pt idx="106">
                  <c:v>481</c:v>
                </c:pt>
                <c:pt idx="107">
                  <c:v>471</c:v>
                </c:pt>
                <c:pt idx="108">
                  <c:v>499</c:v>
                </c:pt>
                <c:pt idx="109">
                  <c:v>434</c:v>
                </c:pt>
                <c:pt idx="110">
                  <c:v>460</c:v>
                </c:pt>
                <c:pt idx="111">
                  <c:v>475</c:v>
                </c:pt>
                <c:pt idx="112">
                  <c:v>471</c:v>
                </c:pt>
                <c:pt idx="113">
                  <c:v>467</c:v>
                </c:pt>
                <c:pt idx="114">
                  <c:v>460</c:v>
                </c:pt>
                <c:pt idx="115">
                  <c:v>460</c:v>
                </c:pt>
                <c:pt idx="116">
                  <c:v>498</c:v>
                </c:pt>
                <c:pt idx="117">
                  <c:v>463</c:v>
                </c:pt>
                <c:pt idx="118">
                  <c:v>463</c:v>
                </c:pt>
                <c:pt idx="119">
                  <c:v>442</c:v>
                </c:pt>
                <c:pt idx="120">
                  <c:v>493</c:v>
                </c:pt>
                <c:pt idx="121">
                  <c:v>448</c:v>
                </c:pt>
                <c:pt idx="122">
                  <c:v>446</c:v>
                </c:pt>
                <c:pt idx="123">
                  <c:v>458</c:v>
                </c:pt>
                <c:pt idx="124">
                  <c:v>445</c:v>
                </c:pt>
                <c:pt idx="125">
                  <c:v>403</c:v>
                </c:pt>
                <c:pt idx="126">
                  <c:v>410</c:v>
                </c:pt>
                <c:pt idx="127">
                  <c:v>446</c:v>
                </c:pt>
                <c:pt idx="128">
                  <c:v>451</c:v>
                </c:pt>
                <c:pt idx="129">
                  <c:v>443</c:v>
                </c:pt>
                <c:pt idx="130">
                  <c:v>456</c:v>
                </c:pt>
                <c:pt idx="131">
                  <c:v>451</c:v>
                </c:pt>
                <c:pt idx="132">
                  <c:v>488</c:v>
                </c:pt>
                <c:pt idx="133">
                  <c:v>447</c:v>
                </c:pt>
                <c:pt idx="134">
                  <c:v>475</c:v>
                </c:pt>
                <c:pt idx="135">
                  <c:v>437</c:v>
                </c:pt>
                <c:pt idx="136">
                  <c:v>470</c:v>
                </c:pt>
                <c:pt idx="137">
                  <c:v>461</c:v>
                </c:pt>
                <c:pt idx="138">
                  <c:v>453</c:v>
                </c:pt>
                <c:pt idx="139">
                  <c:v>464</c:v>
                </c:pt>
                <c:pt idx="140">
                  <c:v>438</c:v>
                </c:pt>
                <c:pt idx="141">
                  <c:v>444</c:v>
                </c:pt>
                <c:pt idx="142">
                  <c:v>442</c:v>
                </c:pt>
                <c:pt idx="143">
                  <c:v>439</c:v>
                </c:pt>
                <c:pt idx="144">
                  <c:v>459</c:v>
                </c:pt>
                <c:pt idx="145">
                  <c:v>470</c:v>
                </c:pt>
                <c:pt idx="146">
                  <c:v>461</c:v>
                </c:pt>
                <c:pt idx="147">
                  <c:v>478</c:v>
                </c:pt>
                <c:pt idx="148">
                  <c:v>467</c:v>
                </c:pt>
                <c:pt idx="149">
                  <c:v>464</c:v>
                </c:pt>
                <c:pt idx="150">
                  <c:v>448</c:v>
                </c:pt>
                <c:pt idx="151">
                  <c:v>483</c:v>
                </c:pt>
                <c:pt idx="152">
                  <c:v>435</c:v>
                </c:pt>
                <c:pt idx="153">
                  <c:v>457</c:v>
                </c:pt>
                <c:pt idx="154">
                  <c:v>439</c:v>
                </c:pt>
                <c:pt idx="155">
                  <c:v>407</c:v>
                </c:pt>
                <c:pt idx="156">
                  <c:v>438</c:v>
                </c:pt>
                <c:pt idx="157">
                  <c:v>441</c:v>
                </c:pt>
                <c:pt idx="158">
                  <c:v>438</c:v>
                </c:pt>
                <c:pt idx="159">
                  <c:v>440</c:v>
                </c:pt>
                <c:pt idx="160">
                  <c:v>436</c:v>
                </c:pt>
                <c:pt idx="161">
                  <c:v>447</c:v>
                </c:pt>
                <c:pt idx="162">
                  <c:v>453</c:v>
                </c:pt>
                <c:pt idx="163">
                  <c:v>457</c:v>
                </c:pt>
                <c:pt idx="164">
                  <c:v>444</c:v>
                </c:pt>
                <c:pt idx="165">
                  <c:v>488</c:v>
                </c:pt>
                <c:pt idx="166">
                  <c:v>456</c:v>
                </c:pt>
                <c:pt idx="167">
                  <c:v>424</c:v>
                </c:pt>
                <c:pt idx="168">
                  <c:v>418</c:v>
                </c:pt>
                <c:pt idx="169">
                  <c:v>435</c:v>
                </c:pt>
                <c:pt idx="170">
                  <c:v>422</c:v>
                </c:pt>
                <c:pt idx="171">
                  <c:v>448</c:v>
                </c:pt>
                <c:pt idx="172">
                  <c:v>460</c:v>
                </c:pt>
                <c:pt idx="173">
                  <c:v>451</c:v>
                </c:pt>
                <c:pt idx="174">
                  <c:v>454</c:v>
                </c:pt>
                <c:pt idx="175">
                  <c:v>417</c:v>
                </c:pt>
                <c:pt idx="176">
                  <c:v>421</c:v>
                </c:pt>
                <c:pt idx="177">
                  <c:v>422</c:v>
                </c:pt>
                <c:pt idx="178">
                  <c:v>465</c:v>
                </c:pt>
                <c:pt idx="179">
                  <c:v>434</c:v>
                </c:pt>
                <c:pt idx="180">
                  <c:v>438</c:v>
                </c:pt>
                <c:pt idx="181">
                  <c:v>451</c:v>
                </c:pt>
                <c:pt idx="182">
                  <c:v>427</c:v>
                </c:pt>
                <c:pt idx="183">
                  <c:v>457</c:v>
                </c:pt>
                <c:pt idx="184">
                  <c:v>441</c:v>
                </c:pt>
                <c:pt idx="185">
                  <c:v>451</c:v>
                </c:pt>
                <c:pt idx="186">
                  <c:v>424</c:v>
                </c:pt>
                <c:pt idx="187">
                  <c:v>459</c:v>
                </c:pt>
                <c:pt idx="188">
                  <c:v>446</c:v>
                </c:pt>
                <c:pt idx="189">
                  <c:v>465</c:v>
                </c:pt>
                <c:pt idx="190">
                  <c:v>445</c:v>
                </c:pt>
                <c:pt idx="191">
                  <c:v>470</c:v>
                </c:pt>
                <c:pt idx="192">
                  <c:v>459</c:v>
                </c:pt>
                <c:pt idx="193">
                  <c:v>463</c:v>
                </c:pt>
                <c:pt idx="194">
                  <c:v>451</c:v>
                </c:pt>
                <c:pt idx="195">
                  <c:v>457</c:v>
                </c:pt>
                <c:pt idx="196">
                  <c:v>440</c:v>
                </c:pt>
                <c:pt idx="197">
                  <c:v>442</c:v>
                </c:pt>
                <c:pt idx="198">
                  <c:v>437</c:v>
                </c:pt>
                <c:pt idx="199">
                  <c:v>472</c:v>
                </c:pt>
                <c:pt idx="200">
                  <c:v>438</c:v>
                </c:pt>
                <c:pt idx="201">
                  <c:v>409</c:v>
                </c:pt>
                <c:pt idx="202">
                  <c:v>425</c:v>
                </c:pt>
                <c:pt idx="203">
                  <c:v>438</c:v>
                </c:pt>
                <c:pt idx="204">
                  <c:v>418</c:v>
                </c:pt>
                <c:pt idx="205">
                  <c:v>408</c:v>
                </c:pt>
                <c:pt idx="206">
                  <c:v>380</c:v>
                </c:pt>
                <c:pt idx="207">
                  <c:v>413</c:v>
                </c:pt>
                <c:pt idx="208">
                  <c:v>437</c:v>
                </c:pt>
                <c:pt idx="209">
                  <c:v>411</c:v>
                </c:pt>
                <c:pt idx="210">
                  <c:v>410</c:v>
                </c:pt>
                <c:pt idx="211">
                  <c:v>431</c:v>
                </c:pt>
                <c:pt idx="212">
                  <c:v>405</c:v>
                </c:pt>
                <c:pt idx="213">
                  <c:v>426</c:v>
                </c:pt>
                <c:pt idx="214">
                  <c:v>432</c:v>
                </c:pt>
                <c:pt idx="215">
                  <c:v>447</c:v>
                </c:pt>
                <c:pt idx="216">
                  <c:v>436</c:v>
                </c:pt>
                <c:pt idx="217">
                  <c:v>413</c:v>
                </c:pt>
                <c:pt idx="218">
                  <c:v>424</c:v>
                </c:pt>
                <c:pt idx="219">
                  <c:v>438</c:v>
                </c:pt>
                <c:pt idx="220">
                  <c:v>419</c:v>
                </c:pt>
                <c:pt idx="221">
                  <c:v>414</c:v>
                </c:pt>
                <c:pt idx="222">
                  <c:v>443</c:v>
                </c:pt>
                <c:pt idx="223">
                  <c:v>439</c:v>
                </c:pt>
                <c:pt idx="224">
                  <c:v>425</c:v>
                </c:pt>
                <c:pt idx="225">
                  <c:v>425</c:v>
                </c:pt>
                <c:pt idx="226">
                  <c:v>430</c:v>
                </c:pt>
                <c:pt idx="227">
                  <c:v>431</c:v>
                </c:pt>
                <c:pt idx="228">
                  <c:v>440</c:v>
                </c:pt>
                <c:pt idx="229">
                  <c:v>437</c:v>
                </c:pt>
                <c:pt idx="230">
                  <c:v>446</c:v>
                </c:pt>
                <c:pt idx="231">
                  <c:v>376</c:v>
                </c:pt>
                <c:pt idx="232">
                  <c:v>431</c:v>
                </c:pt>
                <c:pt idx="233">
                  <c:v>429</c:v>
                </c:pt>
                <c:pt idx="234">
                  <c:v>398</c:v>
                </c:pt>
                <c:pt idx="235">
                  <c:v>392</c:v>
                </c:pt>
                <c:pt idx="236">
                  <c:v>433</c:v>
                </c:pt>
                <c:pt idx="237">
                  <c:v>416</c:v>
                </c:pt>
                <c:pt idx="238">
                  <c:v>416</c:v>
                </c:pt>
                <c:pt idx="239">
                  <c:v>406</c:v>
                </c:pt>
                <c:pt idx="240">
                  <c:v>366</c:v>
                </c:pt>
                <c:pt idx="241">
                  <c:v>373</c:v>
                </c:pt>
                <c:pt idx="242">
                  <c:v>369</c:v>
                </c:pt>
                <c:pt idx="243">
                  <c:v>411</c:v>
                </c:pt>
                <c:pt idx="244">
                  <c:v>401</c:v>
                </c:pt>
                <c:pt idx="245">
                  <c:v>402</c:v>
                </c:pt>
                <c:pt idx="246">
                  <c:v>416</c:v>
                </c:pt>
                <c:pt idx="247">
                  <c:v>416</c:v>
                </c:pt>
                <c:pt idx="248">
                  <c:v>420</c:v>
                </c:pt>
                <c:pt idx="249">
                  <c:v>413</c:v>
                </c:pt>
                <c:pt idx="250">
                  <c:v>419</c:v>
                </c:pt>
                <c:pt idx="251">
                  <c:v>413</c:v>
                </c:pt>
                <c:pt idx="252">
                  <c:v>416</c:v>
                </c:pt>
                <c:pt idx="253">
                  <c:v>414</c:v>
                </c:pt>
                <c:pt idx="254">
                  <c:v>405</c:v>
                </c:pt>
                <c:pt idx="255">
                  <c:v>397</c:v>
                </c:pt>
                <c:pt idx="256">
                  <c:v>425</c:v>
                </c:pt>
                <c:pt idx="257">
                  <c:v>404</c:v>
                </c:pt>
                <c:pt idx="258">
                  <c:v>408</c:v>
                </c:pt>
                <c:pt idx="259">
                  <c:v>413</c:v>
                </c:pt>
                <c:pt idx="260">
                  <c:v>433</c:v>
                </c:pt>
                <c:pt idx="261">
                  <c:v>434</c:v>
                </c:pt>
                <c:pt idx="262">
                  <c:v>425</c:v>
                </c:pt>
                <c:pt idx="263">
                  <c:v>427</c:v>
                </c:pt>
                <c:pt idx="264">
                  <c:v>428</c:v>
                </c:pt>
                <c:pt idx="265">
                  <c:v>415</c:v>
                </c:pt>
                <c:pt idx="266">
                  <c:v>415</c:v>
                </c:pt>
                <c:pt idx="267">
                  <c:v>386</c:v>
                </c:pt>
                <c:pt idx="268">
                  <c:v>413</c:v>
                </c:pt>
                <c:pt idx="269">
                  <c:v>424</c:v>
                </c:pt>
                <c:pt idx="270">
                  <c:v>413</c:v>
                </c:pt>
                <c:pt idx="271">
                  <c:v>412</c:v>
                </c:pt>
                <c:pt idx="272">
                  <c:v>408</c:v>
                </c:pt>
                <c:pt idx="273">
                  <c:v>372</c:v>
                </c:pt>
                <c:pt idx="274">
                  <c:v>384</c:v>
                </c:pt>
                <c:pt idx="275">
                  <c:v>389</c:v>
                </c:pt>
                <c:pt idx="276">
                  <c:v>370</c:v>
                </c:pt>
                <c:pt idx="277">
                  <c:v>379</c:v>
                </c:pt>
                <c:pt idx="278">
                  <c:v>376</c:v>
                </c:pt>
                <c:pt idx="279">
                  <c:v>357</c:v>
                </c:pt>
                <c:pt idx="280">
                  <c:v>386</c:v>
                </c:pt>
                <c:pt idx="281">
                  <c:v>428</c:v>
                </c:pt>
                <c:pt idx="282">
                  <c:v>402</c:v>
                </c:pt>
                <c:pt idx="283">
                  <c:v>405</c:v>
                </c:pt>
                <c:pt idx="284">
                  <c:v>386</c:v>
                </c:pt>
                <c:pt idx="285">
                  <c:v>383</c:v>
                </c:pt>
                <c:pt idx="286">
                  <c:v>395</c:v>
                </c:pt>
                <c:pt idx="287">
                  <c:v>382</c:v>
                </c:pt>
                <c:pt idx="288">
                  <c:v>402</c:v>
                </c:pt>
                <c:pt idx="289">
                  <c:v>401</c:v>
                </c:pt>
                <c:pt idx="290">
                  <c:v>395</c:v>
                </c:pt>
                <c:pt idx="291">
                  <c:v>424</c:v>
                </c:pt>
                <c:pt idx="292">
                  <c:v>394</c:v>
                </c:pt>
                <c:pt idx="293">
                  <c:v>384</c:v>
                </c:pt>
                <c:pt idx="294">
                  <c:v>396</c:v>
                </c:pt>
                <c:pt idx="295">
                  <c:v>404</c:v>
                </c:pt>
                <c:pt idx="296">
                  <c:v>417</c:v>
                </c:pt>
                <c:pt idx="297">
                  <c:v>420</c:v>
                </c:pt>
                <c:pt idx="298">
                  <c:v>392</c:v>
                </c:pt>
                <c:pt idx="299">
                  <c:v>415</c:v>
                </c:pt>
                <c:pt idx="300">
                  <c:v>433</c:v>
                </c:pt>
                <c:pt idx="301">
                  <c:v>418</c:v>
                </c:pt>
                <c:pt idx="302">
                  <c:v>412</c:v>
                </c:pt>
                <c:pt idx="303">
                  <c:v>425</c:v>
                </c:pt>
                <c:pt idx="304">
                  <c:v>392</c:v>
                </c:pt>
                <c:pt idx="305">
                  <c:v>401</c:v>
                </c:pt>
                <c:pt idx="306">
                  <c:v>386</c:v>
                </c:pt>
                <c:pt idx="307">
                  <c:v>384</c:v>
                </c:pt>
                <c:pt idx="308">
                  <c:v>376</c:v>
                </c:pt>
                <c:pt idx="309">
                  <c:v>373</c:v>
                </c:pt>
                <c:pt idx="310">
                  <c:v>378</c:v>
                </c:pt>
                <c:pt idx="311">
                  <c:v>360</c:v>
                </c:pt>
                <c:pt idx="312">
                  <c:v>380</c:v>
                </c:pt>
                <c:pt idx="313">
                  <c:v>367</c:v>
                </c:pt>
                <c:pt idx="314">
                  <c:v>371</c:v>
                </c:pt>
                <c:pt idx="315">
                  <c:v>397</c:v>
                </c:pt>
                <c:pt idx="316">
                  <c:v>405</c:v>
                </c:pt>
                <c:pt idx="317">
                  <c:v>395</c:v>
                </c:pt>
                <c:pt idx="318">
                  <c:v>372</c:v>
                </c:pt>
                <c:pt idx="319">
                  <c:v>370</c:v>
                </c:pt>
                <c:pt idx="320">
                  <c:v>397</c:v>
                </c:pt>
                <c:pt idx="321">
                  <c:v>423</c:v>
                </c:pt>
                <c:pt idx="322">
                  <c:v>454</c:v>
                </c:pt>
                <c:pt idx="323">
                  <c:v>429</c:v>
                </c:pt>
                <c:pt idx="324">
                  <c:v>413</c:v>
                </c:pt>
                <c:pt idx="325">
                  <c:v>352</c:v>
                </c:pt>
                <c:pt idx="326">
                  <c:v>388</c:v>
                </c:pt>
                <c:pt idx="327">
                  <c:v>413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522368"/>
        <c:axId val="180540928"/>
      </c:scatterChart>
      <c:valAx>
        <c:axId val="180522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40928"/>
        <c:crosses val="autoZero"/>
        <c:crossBetween val="midCat"/>
        <c:majorUnit val="1"/>
      </c:valAx>
      <c:valAx>
        <c:axId val="180540928"/>
        <c:scaling>
          <c:orientation val="minMax"/>
          <c:max val="560"/>
          <c:min val="3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22368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1600" dirty="0"/>
              <a:t>Total number of schools by region and level of </a:t>
            </a:r>
            <a:r>
              <a:rPr lang="en-NZ" sz="1600" dirty="0" smtClean="0"/>
              <a:t>disadvantage (2018)</a:t>
            </a:r>
            <a:endParaRPr lang="en-NZ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'Regional view AKL, NI, SI'!$C$4</c:f>
              <c:strCache>
                <c:ptCount val="1"/>
                <c:pt idx="0">
                  <c:v>Auckland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'Regional view AKL, NI, SI'!$B$5:$B$12</c:f>
              <c:strCache>
                <c:ptCount val="8"/>
                <c:pt idx="0">
                  <c:v>&lt;30%</c:v>
                </c:pt>
                <c:pt idx="1">
                  <c:v>30-34%</c:v>
                </c:pt>
                <c:pt idx="2">
                  <c:v>35-39%</c:v>
                </c:pt>
                <c:pt idx="3">
                  <c:v>40-44%</c:v>
                </c:pt>
                <c:pt idx="4">
                  <c:v>45-49%</c:v>
                </c:pt>
                <c:pt idx="5">
                  <c:v>50-54%</c:v>
                </c:pt>
                <c:pt idx="6">
                  <c:v>55-59%</c:v>
                </c:pt>
                <c:pt idx="7">
                  <c:v>60%+</c:v>
                </c:pt>
              </c:strCache>
            </c:strRef>
          </c:cat>
          <c:val>
            <c:numRef>
              <c:f>'Regional view AKL, NI, SI'!$C$5:$C$12</c:f>
              <c:numCache>
                <c:formatCode>General</c:formatCode>
                <c:ptCount val="8"/>
                <c:pt idx="0">
                  <c:v>149</c:v>
                </c:pt>
                <c:pt idx="1">
                  <c:v>71</c:v>
                </c:pt>
                <c:pt idx="2">
                  <c:v>72</c:v>
                </c:pt>
                <c:pt idx="3">
                  <c:v>59</c:v>
                </c:pt>
                <c:pt idx="4">
                  <c:v>50</c:v>
                </c:pt>
                <c:pt idx="5">
                  <c:v>57</c:v>
                </c:pt>
                <c:pt idx="6">
                  <c:v>30</c:v>
                </c:pt>
                <c:pt idx="7">
                  <c:v>12</c:v>
                </c:pt>
              </c:numCache>
            </c:numRef>
          </c:val>
        </c:ser>
        <c:ser>
          <c:idx val="1"/>
          <c:order val="1"/>
          <c:tx>
            <c:strRef>
              <c:f>'Regional view AKL, NI, SI'!$D$4</c:f>
              <c:strCache>
                <c:ptCount val="1"/>
                <c:pt idx="0">
                  <c:v>North island excl Auckland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'Regional view AKL, NI, SI'!$B$5:$B$12</c:f>
              <c:strCache>
                <c:ptCount val="8"/>
                <c:pt idx="0">
                  <c:v>&lt;30%</c:v>
                </c:pt>
                <c:pt idx="1">
                  <c:v>30-34%</c:v>
                </c:pt>
                <c:pt idx="2">
                  <c:v>35-39%</c:v>
                </c:pt>
                <c:pt idx="3">
                  <c:v>40-44%</c:v>
                </c:pt>
                <c:pt idx="4">
                  <c:v>45-49%</c:v>
                </c:pt>
                <c:pt idx="5">
                  <c:v>50-54%</c:v>
                </c:pt>
                <c:pt idx="6">
                  <c:v>55-59%</c:v>
                </c:pt>
                <c:pt idx="7">
                  <c:v>60%+</c:v>
                </c:pt>
              </c:strCache>
            </c:strRef>
          </c:cat>
          <c:val>
            <c:numRef>
              <c:f>'Regional view AKL, NI, SI'!$D$5:$D$12</c:f>
              <c:numCache>
                <c:formatCode>General</c:formatCode>
                <c:ptCount val="8"/>
                <c:pt idx="0">
                  <c:v>99</c:v>
                </c:pt>
                <c:pt idx="1">
                  <c:v>153</c:v>
                </c:pt>
                <c:pt idx="2">
                  <c:v>180</c:v>
                </c:pt>
                <c:pt idx="3">
                  <c:v>217</c:v>
                </c:pt>
                <c:pt idx="4">
                  <c:v>215</c:v>
                </c:pt>
                <c:pt idx="5">
                  <c:v>161</c:v>
                </c:pt>
                <c:pt idx="6">
                  <c:v>145</c:v>
                </c:pt>
                <c:pt idx="7">
                  <c:v>112</c:v>
                </c:pt>
              </c:numCache>
            </c:numRef>
          </c:val>
        </c:ser>
        <c:ser>
          <c:idx val="2"/>
          <c:order val="2"/>
          <c:tx>
            <c:strRef>
              <c:f>'Regional view AKL, NI, SI'!$E$4</c:f>
              <c:strCache>
                <c:ptCount val="1"/>
                <c:pt idx="0">
                  <c:v>South Island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'Regional view AKL, NI, SI'!$B$5:$B$12</c:f>
              <c:strCache>
                <c:ptCount val="8"/>
                <c:pt idx="0">
                  <c:v>&lt;30%</c:v>
                </c:pt>
                <c:pt idx="1">
                  <c:v>30-34%</c:v>
                </c:pt>
                <c:pt idx="2">
                  <c:v>35-39%</c:v>
                </c:pt>
                <c:pt idx="3">
                  <c:v>40-44%</c:v>
                </c:pt>
                <c:pt idx="4">
                  <c:v>45-49%</c:v>
                </c:pt>
                <c:pt idx="5">
                  <c:v>50-54%</c:v>
                </c:pt>
                <c:pt idx="6">
                  <c:v>55-59%</c:v>
                </c:pt>
                <c:pt idx="7">
                  <c:v>60%+</c:v>
                </c:pt>
              </c:strCache>
            </c:strRef>
          </c:cat>
          <c:val>
            <c:numRef>
              <c:f>'Regional view AKL, NI, SI'!$E$5:$E$12</c:f>
              <c:numCache>
                <c:formatCode>General</c:formatCode>
                <c:ptCount val="8"/>
                <c:pt idx="0">
                  <c:v>72</c:v>
                </c:pt>
                <c:pt idx="1">
                  <c:v>142</c:v>
                </c:pt>
                <c:pt idx="2">
                  <c:v>186</c:v>
                </c:pt>
                <c:pt idx="3">
                  <c:v>99</c:v>
                </c:pt>
                <c:pt idx="4">
                  <c:v>59</c:v>
                </c:pt>
                <c:pt idx="5">
                  <c:v>40</c:v>
                </c:pt>
                <c:pt idx="6">
                  <c:v>15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86720"/>
        <c:axId val="9888512"/>
      </c:barChart>
      <c:catAx>
        <c:axId val="988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88512"/>
        <c:crosses val="autoZero"/>
        <c:auto val="1"/>
        <c:lblAlgn val="ctr"/>
        <c:lblOffset val="100"/>
        <c:noMultiLvlLbl val="0"/>
      </c:catAx>
      <c:valAx>
        <c:axId val="988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8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1600" dirty="0"/>
              <a:t>Distribution of Māori students v all </a:t>
            </a:r>
            <a:r>
              <a:rPr lang="en-NZ" sz="1600" dirty="0" smtClean="0"/>
              <a:t>students (2018)</a:t>
            </a:r>
            <a:endParaRPr lang="en-NZ" sz="1600" dirty="0"/>
          </a:p>
        </c:rich>
      </c:tx>
      <c:layout>
        <c:manualLayout>
          <c:xMode val="edge"/>
          <c:yMode val="edge"/>
          <c:x val="0.25313996768658759"/>
          <c:y val="0.1559144764189854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'Māori student distribution'!$C$3</c:f>
              <c:strCache>
                <c:ptCount val="1"/>
                <c:pt idx="0">
                  <c:v>Proportion of Māori strudents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'Māori student distribution'!$B$4:$B$11</c:f>
              <c:strCache>
                <c:ptCount val="8"/>
                <c:pt idx="0">
                  <c:v>&lt;30%</c:v>
                </c:pt>
                <c:pt idx="1">
                  <c:v>30-34%</c:v>
                </c:pt>
                <c:pt idx="2">
                  <c:v>35-39%</c:v>
                </c:pt>
                <c:pt idx="3">
                  <c:v>40-44%</c:v>
                </c:pt>
                <c:pt idx="4">
                  <c:v>45-49%</c:v>
                </c:pt>
                <c:pt idx="5">
                  <c:v>50-54%</c:v>
                </c:pt>
                <c:pt idx="6">
                  <c:v>55-59%</c:v>
                </c:pt>
                <c:pt idx="7">
                  <c:v>60%+</c:v>
                </c:pt>
              </c:strCache>
            </c:strRef>
          </c:cat>
          <c:val>
            <c:numRef>
              <c:f>'Māori student distribution'!$C$4:$C$11</c:f>
              <c:numCache>
                <c:formatCode>0.00%</c:formatCode>
                <c:ptCount val="8"/>
                <c:pt idx="0">
                  <c:v>6.648034915971511E-2</c:v>
                </c:pt>
                <c:pt idx="1">
                  <c:v>0.11226778810714494</c:v>
                </c:pt>
                <c:pt idx="2">
                  <c:v>0.16470538323248501</c:v>
                </c:pt>
                <c:pt idx="3">
                  <c:v>0.17197070537262618</c:v>
                </c:pt>
                <c:pt idx="4">
                  <c:v>0.16419628036719044</c:v>
                </c:pt>
                <c:pt idx="5">
                  <c:v>0.14465415475666474</c:v>
                </c:pt>
                <c:pt idx="6">
                  <c:v>0.11494057814994139</c:v>
                </c:pt>
                <c:pt idx="7">
                  <c:v>6.0784760854232185E-2</c:v>
                </c:pt>
              </c:numCache>
            </c:numRef>
          </c:val>
        </c:ser>
        <c:ser>
          <c:idx val="1"/>
          <c:order val="1"/>
          <c:tx>
            <c:strRef>
              <c:f>'Māori student distribution'!$D$3</c:f>
              <c:strCache>
                <c:ptCount val="1"/>
                <c:pt idx="0">
                  <c:v>Proportion of all students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'Māori student distribution'!$B$4:$B$11</c:f>
              <c:strCache>
                <c:ptCount val="8"/>
                <c:pt idx="0">
                  <c:v>&lt;30%</c:v>
                </c:pt>
                <c:pt idx="1">
                  <c:v>30-34%</c:v>
                </c:pt>
                <c:pt idx="2">
                  <c:v>35-39%</c:v>
                </c:pt>
                <c:pt idx="3">
                  <c:v>40-44%</c:v>
                </c:pt>
                <c:pt idx="4">
                  <c:v>45-49%</c:v>
                </c:pt>
                <c:pt idx="5">
                  <c:v>50-54%</c:v>
                </c:pt>
                <c:pt idx="6">
                  <c:v>55-59%</c:v>
                </c:pt>
                <c:pt idx="7">
                  <c:v>60%+</c:v>
                </c:pt>
              </c:strCache>
            </c:strRef>
          </c:cat>
          <c:val>
            <c:numRef>
              <c:f>'Māori student distribution'!$D$4:$D$11</c:f>
              <c:numCache>
                <c:formatCode>0.00%</c:formatCode>
                <c:ptCount val="8"/>
                <c:pt idx="0">
                  <c:v>0.21127455176616841</c:v>
                </c:pt>
                <c:pt idx="1">
                  <c:v>0.19818112824732362</c:v>
                </c:pt>
                <c:pt idx="2">
                  <c:v>0.2038334804767703</c:v>
                </c:pt>
                <c:pt idx="3">
                  <c:v>0.14654719726888152</c:v>
                </c:pt>
                <c:pt idx="4">
                  <c:v>0.10325636304864166</c:v>
                </c:pt>
                <c:pt idx="5">
                  <c:v>7.4344274757468853E-2</c:v>
                </c:pt>
                <c:pt idx="6">
                  <c:v>4.3267836403754777E-2</c:v>
                </c:pt>
                <c:pt idx="7">
                  <c:v>1.9295168030990836E-2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190656"/>
        <c:axId val="181192192"/>
      </c:barChart>
      <c:catAx>
        <c:axId val="18119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192192"/>
        <c:crosses val="autoZero"/>
        <c:auto val="1"/>
        <c:lblAlgn val="ctr"/>
        <c:lblOffset val="100"/>
        <c:noMultiLvlLbl val="0"/>
      </c:catAx>
      <c:valAx>
        <c:axId val="18119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19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1600" dirty="0"/>
              <a:t>Distribution of Pacific students v all </a:t>
            </a:r>
            <a:r>
              <a:rPr lang="en-NZ" sz="1600" dirty="0" smtClean="0"/>
              <a:t>students (2018)</a:t>
            </a:r>
            <a:endParaRPr lang="en-NZ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'Pacific student distribution'!$D$3</c:f>
              <c:strCache>
                <c:ptCount val="1"/>
                <c:pt idx="0">
                  <c:v>Proportion of Pacific students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'Pacific student distribution'!$C$4:$C$11</c:f>
              <c:strCache>
                <c:ptCount val="8"/>
                <c:pt idx="0">
                  <c:v>&lt;30%</c:v>
                </c:pt>
                <c:pt idx="1">
                  <c:v>30-34%</c:v>
                </c:pt>
                <c:pt idx="2">
                  <c:v>35-39%</c:v>
                </c:pt>
                <c:pt idx="3">
                  <c:v>40-44%</c:v>
                </c:pt>
                <c:pt idx="4">
                  <c:v>45-49%</c:v>
                </c:pt>
                <c:pt idx="5">
                  <c:v>50-54%</c:v>
                </c:pt>
                <c:pt idx="6">
                  <c:v>55-59%</c:v>
                </c:pt>
                <c:pt idx="7">
                  <c:v>60%+</c:v>
                </c:pt>
              </c:strCache>
            </c:strRef>
          </c:cat>
          <c:val>
            <c:numRef>
              <c:f>'Pacific student distribution'!$D$4:$D$11</c:f>
              <c:numCache>
                <c:formatCode>0.00%</c:formatCode>
                <c:ptCount val="8"/>
                <c:pt idx="0">
                  <c:v>9.4790502972636331E-2</c:v>
                </c:pt>
                <c:pt idx="1">
                  <c:v>0.115451288570438</c:v>
                </c:pt>
                <c:pt idx="2">
                  <c:v>0.12562117184791402</c:v>
                </c:pt>
                <c:pt idx="3">
                  <c:v>0.15895578925741874</c:v>
                </c:pt>
                <c:pt idx="4">
                  <c:v>0.18587002580993103</c:v>
                </c:pt>
                <c:pt idx="5">
                  <c:v>0.20777636529398924</c:v>
                </c:pt>
                <c:pt idx="6">
                  <c:v>9.0797026079587034E-2</c:v>
                </c:pt>
                <c:pt idx="7">
                  <c:v>2.0737830168085572E-2</c:v>
                </c:pt>
              </c:numCache>
            </c:numRef>
          </c:val>
        </c:ser>
        <c:ser>
          <c:idx val="1"/>
          <c:order val="1"/>
          <c:tx>
            <c:strRef>
              <c:f>'Pacific student distribution'!$E$3</c:f>
              <c:strCache>
                <c:ptCount val="1"/>
                <c:pt idx="0">
                  <c:v>Proportion of all students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'Pacific student distribution'!$C$4:$C$11</c:f>
              <c:strCache>
                <c:ptCount val="8"/>
                <c:pt idx="0">
                  <c:v>&lt;30%</c:v>
                </c:pt>
                <c:pt idx="1">
                  <c:v>30-34%</c:v>
                </c:pt>
                <c:pt idx="2">
                  <c:v>35-39%</c:v>
                </c:pt>
                <c:pt idx="3">
                  <c:v>40-44%</c:v>
                </c:pt>
                <c:pt idx="4">
                  <c:v>45-49%</c:v>
                </c:pt>
                <c:pt idx="5">
                  <c:v>50-54%</c:v>
                </c:pt>
                <c:pt idx="6">
                  <c:v>55-59%</c:v>
                </c:pt>
                <c:pt idx="7">
                  <c:v>60%+</c:v>
                </c:pt>
              </c:strCache>
            </c:strRef>
          </c:cat>
          <c:val>
            <c:numRef>
              <c:f>'Pacific student distribution'!$E$4:$E$11</c:f>
              <c:numCache>
                <c:formatCode>0.00%</c:formatCode>
                <c:ptCount val="8"/>
                <c:pt idx="0">
                  <c:v>0.21127455176616841</c:v>
                </c:pt>
                <c:pt idx="1">
                  <c:v>0.19818112824732362</c:v>
                </c:pt>
                <c:pt idx="2">
                  <c:v>0.2038334804767703</c:v>
                </c:pt>
                <c:pt idx="3">
                  <c:v>0.14654719726888152</c:v>
                </c:pt>
                <c:pt idx="4">
                  <c:v>0.10325636304864166</c:v>
                </c:pt>
                <c:pt idx="5">
                  <c:v>7.4344274757468853E-2</c:v>
                </c:pt>
                <c:pt idx="6">
                  <c:v>4.3267836403754777E-2</c:v>
                </c:pt>
                <c:pt idx="7">
                  <c:v>1.9295168030990836E-2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739264"/>
        <c:axId val="179741056"/>
      </c:barChart>
      <c:catAx>
        <c:axId val="17973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41056"/>
        <c:crosses val="autoZero"/>
        <c:auto val="1"/>
        <c:lblAlgn val="ctr"/>
        <c:lblOffset val="100"/>
        <c:noMultiLvlLbl val="0"/>
      </c:catAx>
      <c:valAx>
        <c:axId val="17974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3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marker>
            <c:symbol val="none"/>
          </c:marker>
          <c:val>
            <c:numRef>
              <c:f>Sheet1!$N$14:$N$47</c:f>
              <c:numCache>
                <c:formatCode>_-"$"* #,##0_-;\-"$"* #,##0_-;_-"$"* "-"??_-;_-@_-</c:formatCode>
                <c:ptCount val="34"/>
                <c:pt idx="0">
                  <c:v>600</c:v>
                </c:pt>
                <c:pt idx="1">
                  <c:v>605</c:v>
                </c:pt>
                <c:pt idx="2">
                  <c:v>610</c:v>
                </c:pt>
                <c:pt idx="3">
                  <c:v>615</c:v>
                </c:pt>
                <c:pt idx="4">
                  <c:v>620</c:v>
                </c:pt>
                <c:pt idx="5">
                  <c:v>625</c:v>
                </c:pt>
                <c:pt idx="6">
                  <c:v>630</c:v>
                </c:pt>
                <c:pt idx="7">
                  <c:v>635</c:v>
                </c:pt>
                <c:pt idx="8">
                  <c:v>640</c:v>
                </c:pt>
                <c:pt idx="9">
                  <c:v>645</c:v>
                </c:pt>
                <c:pt idx="10">
                  <c:v>650</c:v>
                </c:pt>
                <c:pt idx="11">
                  <c:v>658</c:v>
                </c:pt>
                <c:pt idx="12">
                  <c:v>666</c:v>
                </c:pt>
                <c:pt idx="13">
                  <c:v>674</c:v>
                </c:pt>
                <c:pt idx="14">
                  <c:v>682</c:v>
                </c:pt>
                <c:pt idx="15">
                  <c:v>692</c:v>
                </c:pt>
                <c:pt idx="16">
                  <c:v>703</c:v>
                </c:pt>
                <c:pt idx="17">
                  <c:v>715</c:v>
                </c:pt>
                <c:pt idx="18">
                  <c:v>728</c:v>
                </c:pt>
                <c:pt idx="19">
                  <c:v>742</c:v>
                </c:pt>
                <c:pt idx="20">
                  <c:v>757</c:v>
                </c:pt>
                <c:pt idx="21">
                  <c:v>773</c:v>
                </c:pt>
                <c:pt idx="22">
                  <c:v>790</c:v>
                </c:pt>
                <c:pt idx="23">
                  <c:v>808</c:v>
                </c:pt>
                <c:pt idx="24">
                  <c:v>827</c:v>
                </c:pt>
                <c:pt idx="25">
                  <c:v>847</c:v>
                </c:pt>
                <c:pt idx="26">
                  <c:v>868</c:v>
                </c:pt>
                <c:pt idx="27">
                  <c:v>890</c:v>
                </c:pt>
                <c:pt idx="28">
                  <c:v>913</c:v>
                </c:pt>
                <c:pt idx="29">
                  <c:v>937</c:v>
                </c:pt>
                <c:pt idx="30">
                  <c:v>962</c:v>
                </c:pt>
                <c:pt idx="31">
                  <c:v>988</c:v>
                </c:pt>
                <c:pt idx="32">
                  <c:v>1015</c:v>
                </c:pt>
                <c:pt idx="33">
                  <c:v>1043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798400"/>
        <c:axId val="179799936"/>
      </c:lineChart>
      <c:catAx>
        <c:axId val="179798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79799936"/>
        <c:crossesAt val="500"/>
        <c:auto val="1"/>
        <c:lblAlgn val="ctr"/>
        <c:lblOffset val="100"/>
        <c:noMultiLvlLbl val="0"/>
      </c:catAx>
      <c:valAx>
        <c:axId val="179799936"/>
        <c:scaling>
          <c:orientation val="minMax"/>
          <c:min val="500"/>
        </c:scaling>
        <c:delete val="0"/>
        <c:axPos val="l"/>
        <c:numFmt formatCode="_-&quot;$&quot;* #,##0_-;\-&quot;$&quot;* #,##0_-;_-&quot;$&quot;* &quot;-&quot;??_-;_-@_-" sourceLinked="1"/>
        <c:majorTickMark val="out"/>
        <c:minorTickMark val="none"/>
        <c:tickLblPos val="nextTo"/>
        <c:crossAx val="179798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0.57875</cdr:x>
      <cdr:y>0.57908</cdr:y>
    </cdr:from>
    <cdr:to>
      <cdr:x>0.57875</cdr:x>
      <cdr:y>0.9291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4762872" y="2620888"/>
          <a:ext cx="0" cy="1584176"/>
        </a:xfrm>
        <a:prstGeom xmlns:a="http://schemas.openxmlformats.org/drawingml/2006/main" prst="straightConnector1">
          <a:avLst/>
        </a:prstGeom>
        <a:ln xmlns:a="http://schemas.openxmlformats.org/drawingml/2006/main" w="508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0.07126</cdr:x>
      <cdr:y>0.57908</cdr:y>
    </cdr:from>
    <cdr:to>
      <cdr:x>0.57875</cdr:x>
      <cdr:y>0.59499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>
          <a:off x="586408" y="2620888"/>
          <a:ext cx="4176464" cy="72008"/>
        </a:xfrm>
        <a:prstGeom xmlns:a="http://schemas.openxmlformats.org/drawingml/2006/main" prst="straightConnector1">
          <a:avLst/>
        </a:prstGeom>
        <a:ln xmlns:a="http://schemas.openxmlformats.org/drawingml/2006/main" w="508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0.73625</cdr:x>
      <cdr:y>0.81773</cdr:y>
    </cdr:from>
    <cdr:to>
      <cdr:x>0.95499</cdr:x>
      <cdr:y>0.89728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059016" y="3701008"/>
          <a:ext cx="18002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NZ" sz="2000" dirty="0" smtClean="0"/>
            <a:t>Equity index</a:t>
          </a:r>
          <a:endParaRPr lang="en-NZ" sz="2000" dirty="0"/>
        </a:p>
      </cdr:txBody>
    </cdr:sp>
  </cdr:relSizeAnchor>
  <cdr:relSizeAnchor xmlns:cdr="http://schemas.openxmlformats.org/drawingml/2006/chartDrawing">
    <cdr:from>
      <cdr:x>0.01876</cdr:x>
      <cdr:y>0.21315</cdr:y>
    </cdr:from>
    <cdr:to>
      <cdr:x>0.38625</cdr:x>
      <cdr:y>0.2927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54360" y="964704"/>
          <a:ext cx="30243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NZ" sz="2000" dirty="0" smtClean="0"/>
            <a:t>Per student funding rate</a:t>
          </a:r>
          <a:endParaRPr lang="en-NZ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32CD4-601A-483B-94D4-D699F80DB918}" type="datetimeFigureOut">
              <a:rPr lang="en-NZ" smtClean="0"/>
              <a:t>7/03/2020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F951D-619F-4B2A-B945-C848C03FAF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9650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17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2869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18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7272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19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0862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27DA-C867-438F-A779-A015F4C3D27F}" type="datetime1">
              <a:rPr lang="en-NZ" smtClean="0"/>
              <a:t>7/03/2020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190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CE6-A20E-49DA-AF98-8AD3025FF278}" type="datetime1">
              <a:rPr lang="en-NZ" smtClean="0"/>
              <a:t>7/03/2020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995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D9B9-8526-4529-8AA1-847A240DAC97}" type="datetime1">
              <a:rPr lang="en-NZ" smtClean="0"/>
              <a:t>7/03/2020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116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"/>
            <a:ext cx="9144000" cy="6860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3746" y="557784"/>
            <a:ext cx="7550657" cy="73349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3747" y="6480044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83162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53747" y="1572768"/>
            <a:ext cx="8201484" cy="46518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Bullet List</a:t>
            </a:r>
          </a:p>
          <a:p>
            <a:pPr lvl="0"/>
            <a:r>
              <a:rPr lang="en-US" dirty="0" smtClean="0"/>
              <a:t>Bullet List</a:t>
            </a:r>
          </a:p>
          <a:p>
            <a:pPr lvl="0"/>
            <a:r>
              <a:rPr lang="en-US" dirty="0" smtClean="0"/>
              <a:t>Bullet List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799213" y="6436914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59E6-35C6-4EB5-9A7C-408DF18BEABF}" type="datetime1">
              <a:rPr lang="en-NZ" smtClean="0"/>
              <a:t>7/03/2020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59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E4A-5425-4B6E-BF5D-E551037F0950}" type="datetime1">
              <a:rPr lang="en-NZ" smtClean="0"/>
              <a:t>7/03/2020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66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376F-5151-4843-A551-A3C219E78664}" type="datetime1">
              <a:rPr lang="en-NZ" smtClean="0"/>
              <a:t>7/03/2020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778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EAE5-24E9-4037-98A7-1ED679AA8B1C}" type="datetime1">
              <a:rPr lang="en-NZ" smtClean="0"/>
              <a:t>7/03/2020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28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697-C108-4BBF-B7A4-4221DDECBBE1}" type="datetime1">
              <a:rPr lang="en-NZ" smtClean="0"/>
              <a:t>7/03/2020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27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34F9-2C4F-4E30-A185-183057EC90D1}" type="datetime1">
              <a:rPr lang="en-NZ" smtClean="0"/>
              <a:t>7/03/2020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337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CD2-EEAE-4032-9D88-9E0FC28B470D}" type="datetime1">
              <a:rPr lang="en-NZ" smtClean="0"/>
              <a:t>7/03/2020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524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4E20-AAA2-4B8C-8678-8ACEDE509ED5}" type="datetime1">
              <a:rPr lang="en-NZ" smtClean="0"/>
              <a:t>7/03/2020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162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64D55-BD92-4A64-9F5E-0825A6246FBF}" type="datetime1">
              <a:rPr lang="en-NZ" smtClean="0"/>
              <a:t>7/03/2020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5EAE7-329B-4729-A790-7CCE6A0F95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036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Infoserv\Logos\Our logos\PPTA logo\raster versions\ppta_sail_logo_raster_for 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52320" cy="530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b="1" dirty="0" smtClean="0"/>
              <a:t>Equity funding</a:t>
            </a:r>
            <a:endParaRPr lang="en-NZ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4400" b="1" dirty="0" smtClean="0"/>
              <a:t>I and O </a:t>
            </a:r>
          </a:p>
          <a:p>
            <a:r>
              <a:rPr lang="en-NZ" sz="4400" b="1" dirty="0" smtClean="0"/>
              <a:t>2020</a:t>
            </a:r>
            <a:endParaRPr lang="en-NZ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26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Deciles to go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52528"/>
          </a:xfrm>
        </p:spPr>
        <p:txBody>
          <a:bodyPr>
            <a:normAutofit fontScale="55000" lnSpcReduction="20000"/>
          </a:bodyPr>
          <a:lstStyle/>
          <a:p>
            <a:r>
              <a:rPr lang="en-NZ" dirty="0" smtClean="0"/>
              <a:t>May 2016 National budget - funding for at risk students instead of ops increase</a:t>
            </a:r>
          </a:p>
          <a:p>
            <a:endParaRPr lang="en-NZ" dirty="0" smtClean="0"/>
          </a:p>
          <a:p>
            <a:r>
              <a:rPr lang="en-NZ" dirty="0" smtClean="0"/>
              <a:t>August 2017 National announces scrapping decile in 2019 or 2020, replace it with enhanced Risk Index</a:t>
            </a:r>
          </a:p>
          <a:p>
            <a:endParaRPr lang="en-NZ" dirty="0"/>
          </a:p>
          <a:p>
            <a:r>
              <a:rPr lang="en-NZ" dirty="0" smtClean="0"/>
              <a:t>May </a:t>
            </a:r>
            <a:r>
              <a:rPr lang="en-NZ" dirty="0"/>
              <a:t>2018 </a:t>
            </a:r>
            <a:r>
              <a:rPr lang="en-NZ" dirty="0" smtClean="0"/>
              <a:t>Cabinet rescinds decision </a:t>
            </a:r>
            <a:r>
              <a:rPr lang="en-NZ" dirty="0"/>
              <a:t>to replace </a:t>
            </a:r>
            <a:r>
              <a:rPr lang="en-NZ" dirty="0" smtClean="0"/>
              <a:t>decile with Risk </a:t>
            </a:r>
            <a:r>
              <a:rPr lang="en-NZ" dirty="0"/>
              <a:t>Index, instead redeveloping it as </a:t>
            </a:r>
            <a:r>
              <a:rPr lang="en-NZ" dirty="0" smtClean="0"/>
              <a:t>an Equity Index </a:t>
            </a:r>
          </a:p>
          <a:p>
            <a:endParaRPr lang="en-NZ" dirty="0" smtClean="0"/>
          </a:p>
          <a:p>
            <a:r>
              <a:rPr lang="en-NZ" dirty="0" err="1" smtClean="0"/>
              <a:t>MoE</a:t>
            </a:r>
            <a:r>
              <a:rPr lang="en-NZ" dirty="0" smtClean="0"/>
              <a:t> instructed </a:t>
            </a:r>
            <a:r>
              <a:rPr lang="en-NZ" dirty="0"/>
              <a:t>to </a:t>
            </a:r>
            <a:r>
              <a:rPr lang="en-NZ" dirty="0" smtClean="0"/>
              <a:t>recalculate </a:t>
            </a:r>
            <a:r>
              <a:rPr lang="en-NZ" dirty="0"/>
              <a:t>deciles for </a:t>
            </a:r>
            <a:r>
              <a:rPr lang="en-NZ" dirty="0" smtClean="0"/>
              <a:t>2020 - not possible, Census problems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 smtClean="0"/>
              <a:t>Instructed to develop equity index to implement in 2021</a:t>
            </a:r>
          </a:p>
          <a:p>
            <a:endParaRPr lang="en-NZ" dirty="0" smtClean="0"/>
          </a:p>
          <a:p>
            <a:r>
              <a:rPr lang="en-NZ" dirty="0" smtClean="0"/>
              <a:t>Indicate </a:t>
            </a:r>
            <a:r>
              <a:rPr lang="en-NZ" dirty="0"/>
              <a:t>package </a:t>
            </a:r>
            <a:r>
              <a:rPr lang="en-NZ" dirty="0" smtClean="0"/>
              <a:t>for Budget 2020 including additional </a:t>
            </a:r>
            <a:r>
              <a:rPr lang="en-NZ" dirty="0"/>
              <a:t>investment </a:t>
            </a:r>
            <a:r>
              <a:rPr lang="en-NZ" dirty="0" smtClean="0"/>
              <a:t>in equity</a:t>
            </a:r>
          </a:p>
          <a:p>
            <a:endParaRPr lang="en-NZ" dirty="0" smtClean="0"/>
          </a:p>
          <a:p>
            <a:r>
              <a:rPr lang="en-NZ" dirty="0" smtClean="0"/>
              <a:t>2018-2019 consultation and development of Equity Index</a:t>
            </a:r>
          </a:p>
          <a:p>
            <a:endParaRPr lang="en-NZ" dirty="0"/>
          </a:p>
          <a:p>
            <a:r>
              <a:rPr lang="en-NZ" dirty="0" smtClean="0"/>
              <a:t>Note that BOTH governments committed to removing decile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56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Risk index (TARG funding)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NZ" dirty="0" smtClean="0"/>
              <a:t>Risk Index estimated </a:t>
            </a:r>
            <a:r>
              <a:rPr lang="en-NZ" u="sng" dirty="0" smtClean="0"/>
              <a:t>number of children in each school </a:t>
            </a:r>
            <a:r>
              <a:rPr lang="en-NZ" dirty="0" smtClean="0"/>
              <a:t>at greater risk of educational underachievement due to being amongst the 25% most disadvantaged learners in the country 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 smtClean="0"/>
              <a:t>Based on having 2 or more of 4 risk factors:</a:t>
            </a:r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Mother has no formal education qualifications</a:t>
            </a:r>
          </a:p>
          <a:p>
            <a:endParaRPr lang="en-NZ" dirty="0" smtClean="0"/>
          </a:p>
          <a:p>
            <a:r>
              <a:rPr lang="en-NZ" dirty="0" smtClean="0"/>
              <a:t>Family on benefit 75% of first/most recent 5 years of child's life</a:t>
            </a:r>
          </a:p>
          <a:p>
            <a:endParaRPr lang="en-NZ" dirty="0" smtClean="0"/>
          </a:p>
          <a:p>
            <a:r>
              <a:rPr lang="en-NZ" dirty="0" smtClean="0"/>
              <a:t>Referral to CYFS for abuse or neglect</a:t>
            </a:r>
          </a:p>
          <a:p>
            <a:endParaRPr lang="en-NZ" dirty="0" smtClean="0"/>
          </a:p>
          <a:p>
            <a:r>
              <a:rPr lang="en-NZ" dirty="0" smtClean="0"/>
              <a:t>History of a parent involved with Corrections</a:t>
            </a:r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Measured against simple pass/fail at NCEA level 2 – thought too blunt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76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Equity Index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Based on circumstances of individual students, not neighbourhoods they live in</a:t>
            </a:r>
          </a:p>
          <a:p>
            <a:endParaRPr lang="en-NZ" dirty="0" smtClean="0"/>
          </a:p>
          <a:p>
            <a:r>
              <a:rPr lang="en-NZ" dirty="0" smtClean="0"/>
              <a:t>Index gives school’s mean level of disadvantage across all of its students</a:t>
            </a:r>
          </a:p>
          <a:p>
            <a:endParaRPr lang="en-NZ" dirty="0" smtClean="0"/>
          </a:p>
          <a:p>
            <a:r>
              <a:rPr lang="en-NZ" dirty="0" smtClean="0"/>
              <a:t>Uses many more indicators correlated with socio-economic disadvantage, weighted on relationship to educational achievement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42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Better than decile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NZ" dirty="0" smtClean="0"/>
              <a:t>Equity </a:t>
            </a:r>
            <a:r>
              <a:rPr lang="en-NZ" dirty="0"/>
              <a:t>Index provides a way to better target equity funding and other </a:t>
            </a:r>
            <a:r>
              <a:rPr lang="en-NZ" dirty="0" smtClean="0"/>
              <a:t>resourcing to </a:t>
            </a:r>
            <a:r>
              <a:rPr lang="en-NZ" dirty="0"/>
              <a:t>schools and services than </a:t>
            </a:r>
            <a:r>
              <a:rPr lang="en-NZ" dirty="0" smtClean="0"/>
              <a:t>decile system</a:t>
            </a:r>
          </a:p>
          <a:p>
            <a:endParaRPr lang="en-NZ" dirty="0" smtClean="0"/>
          </a:p>
          <a:p>
            <a:r>
              <a:rPr lang="en-NZ" dirty="0" smtClean="0"/>
              <a:t>Main advantages:</a:t>
            </a:r>
          </a:p>
          <a:p>
            <a:endParaRPr lang="en-NZ" sz="1900" dirty="0"/>
          </a:p>
          <a:p>
            <a:pPr lvl="1"/>
            <a:r>
              <a:rPr lang="en-NZ" dirty="0" smtClean="0"/>
              <a:t>more accurately reflects needs of schools and students in them</a:t>
            </a:r>
          </a:p>
          <a:p>
            <a:pPr lvl="1"/>
            <a:r>
              <a:rPr lang="en-NZ" dirty="0"/>
              <a:t>i</a:t>
            </a:r>
            <a:r>
              <a:rPr lang="en-NZ" dirty="0" smtClean="0"/>
              <a:t>ncludes circumstances </a:t>
            </a:r>
            <a:r>
              <a:rPr lang="en-NZ" dirty="0"/>
              <a:t>of all students, not just </a:t>
            </a:r>
            <a:r>
              <a:rPr lang="en-NZ" dirty="0" smtClean="0"/>
              <a:t>most </a:t>
            </a:r>
            <a:r>
              <a:rPr lang="en-NZ" dirty="0"/>
              <a:t>“at risk”</a:t>
            </a:r>
            <a:endParaRPr lang="en-NZ" dirty="0" smtClean="0"/>
          </a:p>
          <a:p>
            <a:pPr lvl="1"/>
            <a:r>
              <a:rPr lang="en-NZ" dirty="0" smtClean="0"/>
              <a:t>reflects effect of concentration </a:t>
            </a:r>
            <a:r>
              <a:rPr lang="en-NZ" dirty="0"/>
              <a:t>of disadvantage in school matters for educational </a:t>
            </a:r>
            <a:r>
              <a:rPr lang="en-NZ" dirty="0" smtClean="0"/>
              <a:t>achievement</a:t>
            </a:r>
          </a:p>
          <a:p>
            <a:pPr lvl="1"/>
            <a:r>
              <a:rPr lang="en-NZ" dirty="0" smtClean="0"/>
              <a:t>data </a:t>
            </a:r>
            <a:r>
              <a:rPr lang="en-NZ" dirty="0"/>
              <a:t>updated more regularly than five-yearly census </a:t>
            </a:r>
          </a:p>
          <a:p>
            <a:pPr lvl="1"/>
            <a:r>
              <a:rPr lang="en-NZ" dirty="0"/>
              <a:t>index </a:t>
            </a:r>
            <a:r>
              <a:rPr lang="en-NZ" dirty="0" smtClean="0"/>
              <a:t>updated </a:t>
            </a:r>
            <a:r>
              <a:rPr lang="en-NZ" dirty="0"/>
              <a:t>yearly, ending big swings </a:t>
            </a:r>
            <a:r>
              <a:rPr lang="en-NZ" dirty="0" smtClean="0"/>
              <a:t>in funding</a:t>
            </a:r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87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Decile v equity index</a:t>
            </a:r>
            <a:endParaRPr lang="en-NZ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237" y="1772816"/>
            <a:ext cx="7629525" cy="41764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79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Secondary only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15</a:t>
            </a:fld>
            <a:endParaRPr lang="en-NZ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76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Some insights from equity index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NZ" sz="2000" dirty="0" smtClean="0"/>
              <a:t>Most students are in schools </a:t>
            </a:r>
            <a:r>
              <a:rPr lang="en-NZ" sz="2000" dirty="0"/>
              <a:t>with low levels of </a:t>
            </a:r>
            <a:r>
              <a:rPr lang="en-NZ" sz="2000" dirty="0" smtClean="0"/>
              <a:t>disadvantage</a:t>
            </a:r>
          </a:p>
          <a:p>
            <a:endParaRPr lang="en-NZ" sz="1400" dirty="0" smtClean="0"/>
          </a:p>
          <a:p>
            <a:r>
              <a:rPr lang="en-NZ" sz="2000" dirty="0"/>
              <a:t>Increasing number of schools have high/very low levels of disadvantage with fewer having moderate levels (10-45% students from disadvantaged circumstances) </a:t>
            </a:r>
            <a:r>
              <a:rPr lang="en-NZ" sz="2000" dirty="0" smtClean="0"/>
              <a:t>– polarisation</a:t>
            </a:r>
          </a:p>
          <a:p>
            <a:endParaRPr lang="en-NZ" sz="1100" dirty="0"/>
          </a:p>
          <a:p>
            <a:r>
              <a:rPr lang="en-NZ" sz="2000" dirty="0" smtClean="0"/>
              <a:t>Most </a:t>
            </a:r>
            <a:r>
              <a:rPr lang="en-NZ" sz="2000" dirty="0" smtClean="0"/>
              <a:t>disadvantaged </a:t>
            </a:r>
            <a:r>
              <a:rPr lang="en-NZ" sz="2000" dirty="0"/>
              <a:t>students </a:t>
            </a:r>
            <a:r>
              <a:rPr lang="en-NZ" sz="2000" dirty="0" smtClean="0"/>
              <a:t>are in schools </a:t>
            </a:r>
            <a:r>
              <a:rPr lang="en-NZ" sz="2000" dirty="0"/>
              <a:t>with very high levels of </a:t>
            </a:r>
            <a:r>
              <a:rPr lang="en-NZ" sz="2000" dirty="0" smtClean="0"/>
              <a:t>disadvantage (</a:t>
            </a:r>
            <a:r>
              <a:rPr lang="en-NZ" sz="2000" dirty="0"/>
              <a:t>above 45% students from disadvantaged circumstances) </a:t>
            </a:r>
            <a:r>
              <a:rPr lang="en-NZ" sz="2000" dirty="0" smtClean="0"/>
              <a:t>- often small</a:t>
            </a:r>
            <a:r>
              <a:rPr lang="en-NZ" sz="2000" dirty="0"/>
              <a:t>, and </a:t>
            </a:r>
            <a:r>
              <a:rPr lang="en-NZ" sz="2000" dirty="0" smtClean="0"/>
              <a:t>Māori </a:t>
            </a:r>
            <a:r>
              <a:rPr lang="en-NZ" sz="2000" dirty="0"/>
              <a:t>medium</a:t>
            </a:r>
          </a:p>
          <a:p>
            <a:endParaRPr lang="en-NZ" sz="1200" dirty="0" smtClean="0"/>
          </a:p>
          <a:p>
            <a:r>
              <a:rPr lang="en-NZ" sz="2000" dirty="0"/>
              <a:t>Beyond 30% from disadvantaged circumstances schools struggle to achieve (e.g. unlikely to have high NCEA Level 2 achievement rates</a:t>
            </a:r>
            <a:r>
              <a:rPr lang="en-NZ" sz="2000" dirty="0" smtClean="0"/>
              <a:t>) and h</a:t>
            </a:r>
            <a:r>
              <a:rPr lang="en-NZ" sz="2000" dirty="0" smtClean="0"/>
              <a:t>igh </a:t>
            </a:r>
            <a:r>
              <a:rPr lang="en-NZ" sz="2000" dirty="0"/>
              <a:t>concentration of disadvantage impacts on all students in the school, not just those from disadvantaged </a:t>
            </a:r>
            <a:r>
              <a:rPr lang="en-NZ" sz="2000" dirty="0" smtClean="0"/>
              <a:t>circumstances</a:t>
            </a:r>
          </a:p>
          <a:p>
            <a:endParaRPr lang="en-NZ" sz="1200" dirty="0" smtClean="0"/>
          </a:p>
          <a:p>
            <a:endParaRPr lang="en-NZ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8063-9C21-4834-88E3-ACB04C56D52D}" type="slidenum">
              <a:rPr lang="en-NZ" smtClean="0"/>
              <a:pPr/>
              <a:t>17</a:t>
            </a:fld>
            <a:endParaRPr lang="en-NZ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53747" y="246634"/>
            <a:ext cx="7741075" cy="1119342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The most disadvantaged schools are in North Island (exc. Auckland)</a:t>
            </a:r>
            <a:endParaRPr lang="en-NZ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361603" y="1537855"/>
          <a:ext cx="8254538" cy="494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368" y="2024774"/>
            <a:ext cx="400110" cy="240971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NZ" sz="1400" dirty="0" smtClean="0"/>
              <a:t>Number of schools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7079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Māori more likely in schools with high level of disadvantage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18</a:t>
            </a:fld>
            <a:endParaRPr lang="en-NZ" dirty="0"/>
          </a:p>
        </p:txBody>
      </p:sp>
      <p:sp>
        <p:nvSpPr>
          <p:cNvPr id="9" name="Rectangle 8"/>
          <p:cNvSpPr/>
          <p:nvPr/>
        </p:nvSpPr>
        <p:spPr>
          <a:xfrm>
            <a:off x="616569" y="1382720"/>
            <a:ext cx="3379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i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NZ" i="1" dirty="0" smtClean="0">
                <a:solidFill>
                  <a:schemeClr val="accent1">
                    <a:lumMod val="75000"/>
                  </a:schemeClr>
                </a:solidFill>
              </a:rPr>
              <a:t>% Māori </a:t>
            </a:r>
            <a:r>
              <a:rPr lang="en-NZ" i="1" dirty="0">
                <a:solidFill>
                  <a:schemeClr val="accent1">
                    <a:lumMod val="75000"/>
                  </a:schemeClr>
                </a:solidFill>
              </a:rPr>
              <a:t>students </a:t>
            </a:r>
            <a:r>
              <a:rPr lang="en-NZ" i="1" dirty="0" smtClean="0">
                <a:solidFill>
                  <a:schemeClr val="accent1">
                    <a:lumMod val="75000"/>
                  </a:schemeClr>
                </a:solidFill>
              </a:rPr>
              <a:t>in schools of under </a:t>
            </a:r>
            <a:r>
              <a:rPr lang="en-NZ" i="1" dirty="0">
                <a:solidFill>
                  <a:schemeClr val="accent1">
                    <a:lumMod val="75000"/>
                  </a:schemeClr>
                </a:solidFill>
              </a:rPr>
              <a:t>30% </a:t>
            </a:r>
            <a:r>
              <a:rPr lang="en-NZ" i="1" dirty="0" smtClean="0">
                <a:solidFill>
                  <a:schemeClr val="accent1">
                    <a:lumMod val="75000"/>
                  </a:schemeClr>
                </a:solidFill>
              </a:rPr>
              <a:t>disadvantage, </a:t>
            </a:r>
            <a:r>
              <a:rPr lang="en-NZ" i="1" dirty="0">
                <a:solidFill>
                  <a:schemeClr val="accent1">
                    <a:lumMod val="75000"/>
                  </a:schemeClr>
                </a:solidFill>
              </a:rPr>
              <a:t>compared with </a:t>
            </a:r>
            <a:r>
              <a:rPr lang="en-NZ" i="1" dirty="0" smtClean="0">
                <a:solidFill>
                  <a:schemeClr val="accent1">
                    <a:lumMod val="75000"/>
                  </a:schemeClr>
                </a:solidFill>
              </a:rPr>
              <a:t>21% all </a:t>
            </a:r>
            <a:r>
              <a:rPr lang="en-NZ" i="1" dirty="0">
                <a:solidFill>
                  <a:schemeClr val="accent1">
                    <a:lumMod val="75000"/>
                  </a:schemeClr>
                </a:solidFill>
              </a:rPr>
              <a:t>students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29795" y="1556792"/>
            <a:ext cx="3316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i="1" dirty="0" smtClean="0">
                <a:solidFill>
                  <a:schemeClr val="accent1">
                    <a:lumMod val="75000"/>
                  </a:schemeClr>
                </a:solidFill>
              </a:rPr>
              <a:t>32% Māori </a:t>
            </a:r>
            <a:r>
              <a:rPr lang="en-NZ" i="1" dirty="0">
                <a:solidFill>
                  <a:schemeClr val="accent1">
                    <a:lumMod val="75000"/>
                  </a:schemeClr>
                </a:solidFill>
              </a:rPr>
              <a:t>students </a:t>
            </a:r>
            <a:r>
              <a:rPr lang="en-NZ" i="1"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en-NZ" i="1" dirty="0">
                <a:solidFill>
                  <a:schemeClr val="accent1">
                    <a:lumMod val="75000"/>
                  </a:schemeClr>
                </a:solidFill>
              </a:rPr>
              <a:t>schools </a:t>
            </a:r>
            <a:r>
              <a:rPr lang="en-NZ" i="1" dirty="0" smtClean="0">
                <a:solidFill>
                  <a:schemeClr val="accent1">
                    <a:lumMod val="75000"/>
                  </a:schemeClr>
                </a:solidFill>
              </a:rPr>
              <a:t>greater than 50</a:t>
            </a:r>
            <a:r>
              <a:rPr lang="en-NZ" i="1" dirty="0">
                <a:solidFill>
                  <a:schemeClr val="accent1">
                    <a:lumMod val="75000"/>
                  </a:schemeClr>
                </a:solidFill>
              </a:rPr>
              <a:t>% </a:t>
            </a:r>
            <a:r>
              <a:rPr lang="en-NZ" i="1" dirty="0" smtClean="0">
                <a:solidFill>
                  <a:schemeClr val="accent1">
                    <a:lumMod val="75000"/>
                  </a:schemeClr>
                </a:solidFill>
              </a:rPr>
              <a:t>disadvantage, </a:t>
            </a:r>
            <a:r>
              <a:rPr lang="en-NZ" i="1" dirty="0">
                <a:solidFill>
                  <a:schemeClr val="accent1">
                    <a:lumMod val="75000"/>
                  </a:schemeClr>
                </a:solidFill>
              </a:rPr>
              <a:t>compared </a:t>
            </a:r>
            <a:r>
              <a:rPr lang="en-NZ" i="1" dirty="0" smtClean="0">
                <a:solidFill>
                  <a:schemeClr val="accent1">
                    <a:lumMod val="75000"/>
                  </a:schemeClr>
                </a:solidFill>
              </a:rPr>
              <a:t>to 13% all students</a:t>
            </a:r>
            <a:endParaRPr lang="en-NZ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-455937" y="3620190"/>
            <a:ext cx="18372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1400" dirty="0"/>
              <a:t>Proportion of students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498236"/>
              </p:ext>
            </p:extLst>
          </p:nvPr>
        </p:nvGraphicFramePr>
        <p:xfrm>
          <a:off x="602918" y="1837113"/>
          <a:ext cx="7950878" cy="4642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val 10"/>
          <p:cNvSpPr/>
          <p:nvPr/>
        </p:nvSpPr>
        <p:spPr>
          <a:xfrm>
            <a:off x="1115616" y="2583048"/>
            <a:ext cx="1028701" cy="351897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 dirty="0"/>
          </a:p>
        </p:txBody>
      </p:sp>
      <p:sp>
        <p:nvSpPr>
          <p:cNvPr id="12" name="Oval 11"/>
          <p:cNvSpPr/>
          <p:nvPr/>
        </p:nvSpPr>
        <p:spPr>
          <a:xfrm>
            <a:off x="5629795" y="3683669"/>
            <a:ext cx="2924001" cy="204796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2223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286360"/>
              </p:ext>
            </p:extLst>
          </p:nvPr>
        </p:nvGraphicFramePr>
        <p:xfrm>
          <a:off x="476451" y="1569243"/>
          <a:ext cx="6836964" cy="4638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err="1" smtClean="0"/>
              <a:t>Pacifika</a:t>
            </a:r>
            <a:r>
              <a:rPr lang="en-NZ" dirty="0" smtClean="0"/>
              <a:t> more likely in schools with medium to high level of disadvantage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19</a:t>
            </a:fld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1572164"/>
            <a:ext cx="23350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i="1" dirty="0" smtClean="0">
                <a:solidFill>
                  <a:srgbClr val="E6674A"/>
                </a:solidFill>
              </a:rPr>
              <a:t>Pacific students spread across schools with varying levels of disadvantage </a:t>
            </a:r>
          </a:p>
          <a:p>
            <a:endParaRPr lang="en-NZ" i="1" dirty="0">
              <a:solidFill>
                <a:srgbClr val="E6674A"/>
              </a:solidFill>
            </a:endParaRPr>
          </a:p>
          <a:p>
            <a:r>
              <a:rPr lang="en-NZ" i="1" dirty="0" err="1" smtClean="0">
                <a:solidFill>
                  <a:srgbClr val="E6674A"/>
                </a:solidFill>
              </a:rPr>
              <a:t>Pacifika</a:t>
            </a:r>
            <a:r>
              <a:rPr lang="en-NZ" i="1" dirty="0" smtClean="0">
                <a:solidFill>
                  <a:srgbClr val="E6674A"/>
                </a:solidFill>
              </a:rPr>
              <a:t> over-represented in schools between 40%-55% disadvantage (55% v. 32% overall)</a:t>
            </a:r>
            <a:endParaRPr lang="en-NZ" i="1" dirty="0">
              <a:solidFill>
                <a:srgbClr val="E6674A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209278" y="2485506"/>
            <a:ext cx="3320717" cy="28442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9" name="TextBox 8"/>
          <p:cNvSpPr txBox="1"/>
          <p:nvPr/>
        </p:nvSpPr>
        <p:spPr>
          <a:xfrm>
            <a:off x="176368" y="2024774"/>
            <a:ext cx="400110" cy="240971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NZ" sz="1400" dirty="0" smtClean="0"/>
              <a:t>Proportion of students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37369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Content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67025" indent="-719138">
              <a:buAutoNum type="arabicPlain"/>
              <a:tabLst>
                <a:tab pos="2867025" algn="l"/>
              </a:tabLst>
            </a:pPr>
            <a:r>
              <a:rPr lang="en-NZ" dirty="0" smtClean="0"/>
              <a:t>Equity funding</a:t>
            </a:r>
          </a:p>
          <a:p>
            <a:pPr marL="2867025" indent="-719138">
              <a:buAutoNum type="arabicPlain"/>
              <a:tabLst>
                <a:tab pos="2867025" algn="l"/>
              </a:tabLst>
            </a:pPr>
            <a:r>
              <a:rPr lang="en-NZ" dirty="0" smtClean="0"/>
              <a:t>Deciles</a:t>
            </a:r>
          </a:p>
          <a:p>
            <a:pPr marL="2867025" indent="-719138">
              <a:buAutoNum type="arabicPlain"/>
              <a:tabLst>
                <a:tab pos="2867025" algn="l"/>
              </a:tabLst>
            </a:pPr>
            <a:r>
              <a:rPr lang="en-NZ" dirty="0" smtClean="0"/>
              <a:t>Risk Index</a:t>
            </a:r>
          </a:p>
          <a:p>
            <a:pPr marL="2867025" indent="-719138">
              <a:buAutoNum type="arabicPlain"/>
              <a:tabLst>
                <a:tab pos="2867025" algn="l"/>
              </a:tabLst>
            </a:pPr>
            <a:r>
              <a:rPr lang="en-NZ" dirty="0" smtClean="0"/>
              <a:t>Equity index</a:t>
            </a:r>
          </a:p>
          <a:p>
            <a:pPr marL="2867025" indent="-719138">
              <a:buAutoNum type="arabicPlain"/>
              <a:tabLst>
                <a:tab pos="2867025" algn="l"/>
              </a:tabLst>
            </a:pPr>
            <a:r>
              <a:rPr lang="en-NZ" dirty="0" smtClean="0"/>
              <a:t>Calculating the index</a:t>
            </a:r>
          </a:p>
          <a:p>
            <a:pPr marL="2867025" indent="-719138">
              <a:buAutoNum type="arabicPlain"/>
              <a:tabLst>
                <a:tab pos="2867025" algn="l"/>
              </a:tabLst>
            </a:pPr>
            <a:r>
              <a:rPr lang="en-NZ" dirty="0" smtClean="0"/>
              <a:t>EI Funding</a:t>
            </a:r>
          </a:p>
          <a:p>
            <a:pPr marL="2867025" indent="-719138">
              <a:buAutoNum type="arabicPlain"/>
              <a:tabLst>
                <a:tab pos="2867025" algn="l"/>
              </a:tabLst>
            </a:pPr>
            <a:r>
              <a:rPr lang="en-NZ" dirty="0" smtClean="0"/>
              <a:t>What next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30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Calculating Equity Index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 smtClean="0"/>
          </a:p>
          <a:p>
            <a:r>
              <a:rPr lang="en-NZ" dirty="0" smtClean="0"/>
              <a:t>Done </a:t>
            </a:r>
            <a:r>
              <a:rPr lang="en-NZ" dirty="0" smtClean="0"/>
              <a:t>using  </a:t>
            </a:r>
            <a:r>
              <a:rPr lang="en-NZ" dirty="0" smtClean="0"/>
              <a:t>range of variables associated with educational outcomes in an anonymised process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00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NZ" dirty="0" smtClean="0"/>
              <a:t>Variables in Equity Index analysis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960440" cy="4781128"/>
          </a:xfrm>
        </p:spPr>
        <p:txBody>
          <a:bodyPr>
            <a:noAutofit/>
          </a:bodyPr>
          <a:lstStyle/>
          <a:p>
            <a:r>
              <a:rPr lang="en-NZ" sz="1600" dirty="0" smtClean="0"/>
              <a:t>Benefit income of parents first tier)</a:t>
            </a:r>
          </a:p>
          <a:p>
            <a:r>
              <a:rPr lang="en-NZ" sz="1600" dirty="0" smtClean="0"/>
              <a:t>Benefit income of parents (second-tier) </a:t>
            </a:r>
          </a:p>
          <a:p>
            <a:r>
              <a:rPr lang="en-NZ" sz="1600" dirty="0" smtClean="0"/>
              <a:t>Care </a:t>
            </a:r>
            <a:r>
              <a:rPr lang="en-NZ" sz="1600" dirty="0"/>
              <a:t>and protection family group conference of </a:t>
            </a:r>
            <a:r>
              <a:rPr lang="en-NZ" sz="1600" dirty="0" smtClean="0"/>
              <a:t>child</a:t>
            </a:r>
            <a:endParaRPr lang="en-NZ" sz="1600" dirty="0"/>
          </a:p>
          <a:p>
            <a:r>
              <a:rPr lang="en-NZ" sz="1600" dirty="0"/>
              <a:t>Care and protection investigation of </a:t>
            </a:r>
            <a:r>
              <a:rPr lang="en-NZ" sz="1600" dirty="0" smtClean="0"/>
              <a:t>child</a:t>
            </a:r>
            <a:endParaRPr lang="en-NZ" sz="1600" dirty="0"/>
          </a:p>
          <a:p>
            <a:r>
              <a:rPr lang="en-NZ" sz="1600" dirty="0"/>
              <a:t>Care and protection notification of </a:t>
            </a:r>
            <a:r>
              <a:rPr lang="en-NZ" sz="1600" dirty="0" smtClean="0"/>
              <a:t>child</a:t>
            </a:r>
            <a:endParaRPr lang="en-NZ" sz="1600" dirty="0"/>
          </a:p>
          <a:p>
            <a:r>
              <a:rPr lang="en-NZ" sz="1600" dirty="0"/>
              <a:t>Care and protection placement of </a:t>
            </a:r>
            <a:r>
              <a:rPr lang="en-NZ" sz="1600" dirty="0" smtClean="0"/>
              <a:t>child</a:t>
            </a:r>
            <a:endParaRPr lang="en-NZ" sz="1600" dirty="0"/>
          </a:p>
          <a:p>
            <a:r>
              <a:rPr lang="en-NZ" sz="1600" dirty="0"/>
              <a:t>Community service of </a:t>
            </a:r>
            <a:r>
              <a:rPr lang="en-NZ" sz="1600" dirty="0" smtClean="0"/>
              <a:t>parents after 5 </a:t>
            </a:r>
            <a:r>
              <a:rPr lang="en-NZ" sz="1600" dirty="0"/>
              <a:t>years </a:t>
            </a:r>
            <a:r>
              <a:rPr lang="en-NZ" sz="1600" dirty="0" smtClean="0"/>
              <a:t>of birth </a:t>
            </a:r>
            <a:r>
              <a:rPr lang="en-NZ" sz="1600" dirty="0"/>
              <a:t>of </a:t>
            </a:r>
            <a:r>
              <a:rPr lang="en-NZ" sz="1600" dirty="0" smtClean="0"/>
              <a:t>child</a:t>
            </a:r>
            <a:endParaRPr lang="en-NZ" sz="1600" dirty="0"/>
          </a:p>
          <a:p>
            <a:r>
              <a:rPr lang="en-NZ" sz="1600" dirty="0" smtClean="0"/>
              <a:t>Parent </a:t>
            </a:r>
            <a:r>
              <a:rPr lang="en-NZ" sz="1600" dirty="0"/>
              <a:t>in prison custody </a:t>
            </a:r>
            <a:r>
              <a:rPr lang="en-NZ" sz="1600" dirty="0" smtClean="0"/>
              <a:t>after </a:t>
            </a:r>
            <a:r>
              <a:rPr lang="en-NZ" sz="1600" dirty="0"/>
              <a:t>5 years before birth of </a:t>
            </a:r>
            <a:r>
              <a:rPr lang="en-NZ" sz="1600" dirty="0" smtClean="0"/>
              <a:t>child</a:t>
            </a:r>
            <a:endParaRPr lang="en-NZ" sz="1600" dirty="0"/>
          </a:p>
          <a:p>
            <a:r>
              <a:rPr lang="en-NZ" sz="1600" dirty="0" smtClean="0"/>
              <a:t>Parents education </a:t>
            </a:r>
            <a:r>
              <a:rPr lang="en-NZ" sz="1600" dirty="0"/>
              <a:t>level</a:t>
            </a:r>
          </a:p>
          <a:p>
            <a:r>
              <a:rPr lang="en-NZ" sz="1600" dirty="0" smtClean="0"/>
              <a:t>Mother’s </a:t>
            </a:r>
            <a:r>
              <a:rPr lang="en-NZ" sz="1600" dirty="0"/>
              <a:t>age at her first child</a:t>
            </a:r>
          </a:p>
          <a:p>
            <a:r>
              <a:rPr lang="en-NZ" sz="1600" dirty="0" smtClean="0"/>
              <a:t>Parents’ at </a:t>
            </a:r>
            <a:r>
              <a:rPr lang="en-NZ" sz="1600" dirty="0"/>
              <a:t>birth of </a:t>
            </a:r>
            <a:r>
              <a:rPr lang="en-NZ" sz="1600" dirty="0" smtClean="0"/>
              <a:t>child</a:t>
            </a:r>
          </a:p>
          <a:p>
            <a:r>
              <a:rPr lang="en-NZ" sz="1600" dirty="0" smtClean="0"/>
              <a:t>Number </a:t>
            </a:r>
            <a:r>
              <a:rPr lang="en-NZ" sz="1600" dirty="0"/>
              <a:t>of children mother had at birth of child</a:t>
            </a:r>
          </a:p>
          <a:p>
            <a:endParaRPr lang="en-NZ" sz="16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0384" y="1340768"/>
            <a:ext cx="3960440" cy="478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600" dirty="0" smtClean="0"/>
              <a:t>Number </a:t>
            </a:r>
            <a:r>
              <a:rPr lang="en-NZ" sz="1600" dirty="0"/>
              <a:t>of home </a:t>
            </a:r>
            <a:r>
              <a:rPr lang="en-NZ" sz="1600" dirty="0" smtClean="0"/>
              <a:t>changes</a:t>
            </a:r>
            <a:endParaRPr lang="en-NZ" sz="1600" dirty="0"/>
          </a:p>
          <a:p>
            <a:r>
              <a:rPr lang="en-NZ" sz="1600" dirty="0"/>
              <a:t>Number of non-structural school </a:t>
            </a:r>
            <a:r>
              <a:rPr lang="en-NZ" sz="1600" dirty="0" smtClean="0"/>
              <a:t>changes</a:t>
            </a:r>
            <a:endParaRPr lang="en-NZ" sz="1600" dirty="0"/>
          </a:p>
          <a:p>
            <a:r>
              <a:rPr lang="en-NZ" sz="1600" dirty="0"/>
              <a:t>Number of school &amp; home </a:t>
            </a:r>
            <a:r>
              <a:rPr lang="en-NZ" sz="1600" dirty="0" smtClean="0"/>
              <a:t>changes</a:t>
            </a:r>
          </a:p>
          <a:p>
            <a:r>
              <a:rPr lang="en-NZ" sz="1600" dirty="0" smtClean="0"/>
              <a:t>Number </a:t>
            </a:r>
            <a:r>
              <a:rPr lang="en-NZ" sz="1600" dirty="0"/>
              <a:t>of school </a:t>
            </a:r>
            <a:r>
              <a:rPr lang="en-NZ" sz="1600" dirty="0" smtClean="0"/>
              <a:t>changes</a:t>
            </a:r>
            <a:endParaRPr lang="en-NZ" sz="1600" dirty="0"/>
          </a:p>
          <a:p>
            <a:r>
              <a:rPr lang="en-NZ" sz="1600" dirty="0"/>
              <a:t>Number of structural school </a:t>
            </a:r>
            <a:r>
              <a:rPr lang="en-NZ" sz="1600" dirty="0" smtClean="0"/>
              <a:t>changes</a:t>
            </a:r>
          </a:p>
          <a:p>
            <a:r>
              <a:rPr lang="en-NZ" sz="1600" dirty="0" smtClean="0"/>
              <a:t>NZ-born/not</a:t>
            </a:r>
            <a:endParaRPr lang="en-NZ" sz="1600" dirty="0"/>
          </a:p>
          <a:p>
            <a:r>
              <a:rPr lang="en-NZ" sz="1600" dirty="0"/>
              <a:t>Proportion of life on </a:t>
            </a:r>
            <a:r>
              <a:rPr lang="en-NZ" sz="1600" dirty="0" smtClean="0"/>
              <a:t>benefit </a:t>
            </a:r>
            <a:r>
              <a:rPr lang="en-NZ" sz="1600" dirty="0"/>
              <a:t>(child)</a:t>
            </a:r>
          </a:p>
          <a:p>
            <a:r>
              <a:rPr lang="en-NZ" sz="1600" dirty="0"/>
              <a:t>Proportion of life overseas (child)</a:t>
            </a:r>
          </a:p>
          <a:p>
            <a:r>
              <a:rPr lang="en-NZ" sz="1600" dirty="0"/>
              <a:t>Proven charges of </a:t>
            </a:r>
            <a:r>
              <a:rPr lang="en-NZ" sz="1600" dirty="0" smtClean="0"/>
              <a:t>parent 5 </a:t>
            </a:r>
            <a:r>
              <a:rPr lang="en-NZ" sz="1600" dirty="0"/>
              <a:t>years before birth</a:t>
            </a:r>
          </a:p>
          <a:p>
            <a:r>
              <a:rPr lang="en-NZ" sz="1600" dirty="0" smtClean="0"/>
              <a:t>Salary income of parents</a:t>
            </a:r>
          </a:p>
          <a:p>
            <a:r>
              <a:rPr lang="en-NZ" sz="1600" dirty="0" smtClean="0"/>
              <a:t>Self-employed income of parents</a:t>
            </a:r>
          </a:p>
          <a:p>
            <a:r>
              <a:rPr lang="en-NZ" sz="1600" dirty="0" smtClean="0"/>
              <a:t>Youth justice family group conference</a:t>
            </a:r>
          </a:p>
          <a:p>
            <a:r>
              <a:rPr lang="en-NZ" sz="1600" dirty="0" smtClean="0"/>
              <a:t>Youth justice notification</a:t>
            </a:r>
          </a:p>
          <a:p>
            <a:r>
              <a:rPr lang="en-NZ" sz="1600" dirty="0" smtClean="0"/>
              <a:t>Youth justice placement</a:t>
            </a:r>
            <a:endParaRPr lang="en-NZ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78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IDI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en-NZ" dirty="0" smtClean="0"/>
              <a:t>Integrated </a:t>
            </a:r>
            <a:r>
              <a:rPr lang="en-NZ" dirty="0"/>
              <a:t>Data Infrastructure (</a:t>
            </a:r>
            <a:r>
              <a:rPr lang="en-NZ" b="1" dirty="0"/>
              <a:t>IDI</a:t>
            </a:r>
            <a:r>
              <a:rPr lang="en-NZ" dirty="0"/>
              <a:t>) </a:t>
            </a:r>
            <a:r>
              <a:rPr lang="en-NZ" dirty="0" smtClean="0"/>
              <a:t>a </a:t>
            </a:r>
            <a:r>
              <a:rPr lang="en-NZ" dirty="0"/>
              <a:t>large </a:t>
            </a:r>
            <a:r>
              <a:rPr lang="en-NZ" dirty="0" smtClean="0"/>
              <a:t>Stats NZ research database</a:t>
            </a:r>
          </a:p>
          <a:p>
            <a:r>
              <a:rPr lang="en-NZ" dirty="0" smtClean="0"/>
              <a:t>Holds data on people </a:t>
            </a:r>
            <a:r>
              <a:rPr lang="en-NZ" dirty="0"/>
              <a:t>and </a:t>
            </a:r>
            <a:r>
              <a:rPr lang="en-NZ" dirty="0" smtClean="0"/>
              <a:t>households</a:t>
            </a:r>
          </a:p>
          <a:p>
            <a:r>
              <a:rPr lang="en-NZ" dirty="0" smtClean="0"/>
              <a:t>Data about </a:t>
            </a:r>
            <a:r>
              <a:rPr lang="en-NZ" dirty="0"/>
              <a:t>life </a:t>
            </a:r>
            <a:r>
              <a:rPr lang="en-NZ" dirty="0" smtClean="0"/>
              <a:t>events e.g.:</a:t>
            </a:r>
          </a:p>
          <a:p>
            <a:pPr lvl="1"/>
            <a:r>
              <a:rPr lang="en-NZ" dirty="0" smtClean="0"/>
              <a:t>education</a:t>
            </a:r>
            <a:r>
              <a:rPr lang="en-NZ" dirty="0"/>
              <a:t>, </a:t>
            </a:r>
            <a:r>
              <a:rPr lang="en-NZ" dirty="0" smtClean="0"/>
              <a:t>income, benefits, migration, justice, and health </a:t>
            </a:r>
          </a:p>
          <a:p>
            <a:r>
              <a:rPr lang="en-NZ" dirty="0" smtClean="0"/>
              <a:t>Data from government </a:t>
            </a:r>
            <a:r>
              <a:rPr lang="en-NZ" dirty="0"/>
              <a:t>agencies, Stats NZ surveys, and non-government </a:t>
            </a:r>
            <a:r>
              <a:rPr lang="en-NZ" dirty="0" smtClean="0"/>
              <a:t>organisations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54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Which outcomes?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NZ" dirty="0"/>
          </a:p>
          <a:p>
            <a:r>
              <a:rPr lang="en-NZ" dirty="0" smtClean="0"/>
              <a:t>Equity index measure is actual </a:t>
            </a:r>
            <a:r>
              <a:rPr lang="en-NZ" dirty="0"/>
              <a:t>achievement across both NCEA levels 1 and </a:t>
            </a:r>
            <a:r>
              <a:rPr lang="en-NZ" dirty="0" smtClean="0"/>
              <a:t>2</a:t>
            </a:r>
          </a:p>
          <a:p>
            <a:endParaRPr lang="en-NZ" dirty="0" smtClean="0"/>
          </a:p>
          <a:p>
            <a:r>
              <a:rPr lang="en-NZ" dirty="0" smtClean="0"/>
              <a:t>Gives a</a:t>
            </a:r>
            <a:r>
              <a:rPr lang="en-NZ" dirty="0" smtClean="0"/>
              <a:t> </a:t>
            </a:r>
            <a:r>
              <a:rPr lang="en-NZ" dirty="0" smtClean="0"/>
              <a:t>more nuanced </a:t>
            </a:r>
            <a:r>
              <a:rPr lang="en-NZ" dirty="0"/>
              <a:t>view of </a:t>
            </a:r>
            <a:r>
              <a:rPr lang="en-NZ" dirty="0" smtClean="0"/>
              <a:t>equity </a:t>
            </a:r>
            <a:r>
              <a:rPr lang="en-NZ" dirty="0"/>
              <a:t>challenge at each </a:t>
            </a:r>
            <a:r>
              <a:rPr lang="en-NZ" dirty="0" smtClean="0"/>
              <a:t>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00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Calculation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NZ" dirty="0" smtClean="0"/>
              <a:t>Anonymised data </a:t>
            </a:r>
            <a:r>
              <a:rPr lang="en-NZ" dirty="0"/>
              <a:t>in </a:t>
            </a:r>
            <a:r>
              <a:rPr lang="en-NZ" dirty="0" smtClean="0"/>
              <a:t>IDI</a:t>
            </a:r>
          </a:p>
          <a:p>
            <a:r>
              <a:rPr lang="en-NZ" dirty="0" smtClean="0"/>
              <a:t>Within IDI</a:t>
            </a:r>
            <a:r>
              <a:rPr lang="en-NZ" dirty="0"/>
              <a:t>, school </a:t>
            </a:r>
            <a:r>
              <a:rPr lang="en-NZ" dirty="0" smtClean="0"/>
              <a:t>roll </a:t>
            </a:r>
            <a:r>
              <a:rPr lang="en-NZ" dirty="0" smtClean="0"/>
              <a:t>matched </a:t>
            </a:r>
            <a:r>
              <a:rPr lang="en-NZ" dirty="0"/>
              <a:t>against </a:t>
            </a:r>
            <a:r>
              <a:rPr lang="en-NZ" dirty="0" smtClean="0"/>
              <a:t>26 variables</a:t>
            </a:r>
            <a:r>
              <a:rPr lang="en-NZ" dirty="0"/>
              <a:t>, weighted and </a:t>
            </a:r>
            <a:r>
              <a:rPr lang="en-NZ" dirty="0" smtClean="0"/>
              <a:t>combined </a:t>
            </a:r>
            <a:r>
              <a:rPr lang="en-NZ" dirty="0"/>
              <a:t>at </a:t>
            </a:r>
            <a:r>
              <a:rPr lang="en-NZ" dirty="0" smtClean="0"/>
              <a:t>school level</a:t>
            </a:r>
            <a:endParaRPr lang="en-NZ" dirty="0"/>
          </a:p>
          <a:p>
            <a:r>
              <a:rPr lang="en-NZ" dirty="0" smtClean="0"/>
              <a:t>Output is </a:t>
            </a:r>
            <a:r>
              <a:rPr lang="en-NZ" dirty="0" smtClean="0"/>
              <a:t>average school </a:t>
            </a:r>
            <a:r>
              <a:rPr lang="en-NZ" dirty="0" smtClean="0"/>
              <a:t>Equity </a:t>
            </a:r>
            <a:r>
              <a:rPr lang="en-NZ" dirty="0"/>
              <a:t>Index </a:t>
            </a:r>
            <a:r>
              <a:rPr lang="en-NZ" dirty="0" smtClean="0"/>
              <a:t>value</a:t>
            </a:r>
            <a:endParaRPr lang="en-NZ" dirty="0" smtClean="0"/>
          </a:p>
          <a:p>
            <a:r>
              <a:rPr lang="en-NZ" dirty="0" smtClean="0"/>
              <a:t>Individual </a:t>
            </a:r>
            <a:r>
              <a:rPr lang="en-NZ" dirty="0"/>
              <a:t>variables </a:t>
            </a:r>
            <a:r>
              <a:rPr lang="en-NZ" dirty="0" smtClean="0"/>
              <a:t>not extracted</a:t>
            </a:r>
          </a:p>
          <a:p>
            <a:r>
              <a:rPr lang="en-NZ" dirty="0" smtClean="0"/>
              <a:t>Student-level data not extracted</a:t>
            </a:r>
          </a:p>
          <a:p>
            <a:r>
              <a:rPr lang="en-NZ" dirty="0" smtClean="0"/>
              <a:t>Subject </a:t>
            </a:r>
            <a:r>
              <a:rPr lang="en-NZ" dirty="0"/>
              <a:t>to Statistics </a:t>
            </a:r>
            <a:r>
              <a:rPr lang="en-NZ" dirty="0" smtClean="0"/>
              <a:t>NZ </a:t>
            </a:r>
            <a:r>
              <a:rPr lang="en-NZ" dirty="0"/>
              <a:t>privacy rules (confirmed with Office of Privacy Commissioner)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24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Presentation of index value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Decile created a ‘quality’ label and stigmatised low decile schools</a:t>
            </a:r>
          </a:p>
          <a:p>
            <a:r>
              <a:rPr lang="en-NZ" dirty="0" smtClean="0"/>
              <a:t>Risk index risked similar stigmatising</a:t>
            </a:r>
          </a:p>
          <a:p>
            <a:r>
              <a:rPr lang="en-NZ" dirty="0" smtClean="0"/>
              <a:t>Equity index attempting to present index in ways harder to use as defining label:</a:t>
            </a:r>
          </a:p>
          <a:p>
            <a:pPr lvl="1"/>
            <a:r>
              <a:rPr lang="en-NZ" dirty="0" smtClean="0"/>
              <a:t>Not a 1-10 scale (still to be determined how it is presented, maybe like a 305-761 rating)</a:t>
            </a:r>
          </a:p>
          <a:p>
            <a:pPr lvl="1"/>
            <a:r>
              <a:rPr lang="en-NZ" dirty="0" smtClean="0"/>
              <a:t>Average index value includes every student, not just ‘bottom’ 20 or 25%</a:t>
            </a:r>
          </a:p>
          <a:p>
            <a:pPr lvl="1"/>
            <a:r>
              <a:rPr lang="en-NZ" dirty="0" smtClean="0"/>
              <a:t>Values will change from year to year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10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EI Funding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Increasing equity funding (currently 2.9%)</a:t>
            </a:r>
          </a:p>
          <a:p>
            <a:pPr lvl="1"/>
            <a:r>
              <a:rPr lang="en-NZ" dirty="0" smtClean="0"/>
              <a:t>Overseas 6-10% equity funding common</a:t>
            </a:r>
          </a:p>
          <a:p>
            <a:r>
              <a:rPr lang="en-NZ" dirty="0" smtClean="0"/>
              <a:t>Index against funding scale to generate per student funding</a:t>
            </a:r>
          </a:p>
          <a:p>
            <a:r>
              <a:rPr lang="en-NZ" dirty="0" smtClean="0"/>
              <a:t>Boost in funding rates above ‘concentration’ level (about 30%)</a:t>
            </a:r>
          </a:p>
          <a:p>
            <a:r>
              <a:rPr lang="en-NZ" dirty="0" smtClean="0"/>
              <a:t>Applied to what ops components for 2021? </a:t>
            </a:r>
          </a:p>
          <a:p>
            <a:pPr lvl="1"/>
            <a:r>
              <a:rPr lang="en-NZ" dirty="0" smtClean="0"/>
              <a:t>An additional equity loading (as now)? </a:t>
            </a:r>
          </a:p>
          <a:p>
            <a:pPr lvl="1"/>
            <a:r>
              <a:rPr lang="en-NZ" dirty="0" smtClean="0"/>
              <a:t>Specific components of ops?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07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 smtClean="0"/>
              <a:t>Model for index for </a:t>
            </a:r>
            <a:r>
              <a:rPr lang="en-NZ" b="1" dirty="0" smtClean="0"/>
              <a:t>funding</a:t>
            </a:r>
            <a:br>
              <a:rPr lang="en-NZ" b="1" dirty="0" smtClean="0"/>
            </a:br>
            <a:r>
              <a:rPr lang="en-NZ" b="1" dirty="0" smtClean="0"/>
              <a:t>(illustrative only)</a:t>
            </a:r>
            <a:endParaRPr lang="en-NZ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6546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58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Impact on schools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Most schools will see more funding</a:t>
            </a:r>
          </a:p>
          <a:p>
            <a:r>
              <a:rPr lang="en-NZ" dirty="0" smtClean="0"/>
              <a:t>Some schools will receive big boost in funding</a:t>
            </a:r>
          </a:p>
          <a:p>
            <a:r>
              <a:rPr lang="en-NZ" dirty="0" smtClean="0"/>
              <a:t>Some schools will have reduced funding</a:t>
            </a:r>
          </a:p>
          <a:p>
            <a:r>
              <a:rPr lang="en-NZ" dirty="0" smtClean="0"/>
              <a:t>BUT – impacts depend on how much additional funding provided</a:t>
            </a:r>
          </a:p>
          <a:p>
            <a:endParaRPr lang="en-NZ" dirty="0"/>
          </a:p>
          <a:p>
            <a:r>
              <a:rPr lang="en-NZ" dirty="0" smtClean="0"/>
              <a:t>Note </a:t>
            </a:r>
            <a:r>
              <a:rPr lang="en-NZ" dirty="0"/>
              <a:t>5 yearly change in </a:t>
            </a:r>
            <a:r>
              <a:rPr lang="en-NZ" dirty="0" smtClean="0"/>
              <a:t>deciles also produced big funding changes for some schools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82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PPTA’s position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/>
              <a:t>Recognise </a:t>
            </a:r>
            <a:r>
              <a:rPr lang="en-NZ" dirty="0" err="1" smtClean="0"/>
              <a:t>decile</a:t>
            </a:r>
            <a:r>
              <a:rPr lang="en-NZ" dirty="0" smtClean="0"/>
              <a:t> is crude measure</a:t>
            </a:r>
          </a:p>
          <a:p>
            <a:r>
              <a:rPr lang="en-NZ" dirty="0" smtClean="0"/>
              <a:t>Support greater equity resourcing and needs-based staffing</a:t>
            </a:r>
          </a:p>
          <a:p>
            <a:endParaRPr lang="en-NZ" sz="200" dirty="0" smtClean="0"/>
          </a:p>
          <a:p>
            <a:r>
              <a:rPr lang="en-NZ" dirty="0" smtClean="0"/>
              <a:t>Support an equity-weighting on teachers staffing (especially pastoral and curriculum)</a:t>
            </a:r>
          </a:p>
          <a:p>
            <a:endParaRPr lang="en-NZ" sz="300" dirty="0" smtClean="0"/>
          </a:p>
          <a:p>
            <a:r>
              <a:rPr lang="en-NZ" dirty="0" smtClean="0"/>
              <a:t>Opposed to bulk funding of equity resourced staffing</a:t>
            </a:r>
          </a:p>
          <a:p>
            <a:r>
              <a:rPr lang="en-NZ" dirty="0" smtClean="0"/>
              <a:t>Opposed to league tables/stigmatising</a:t>
            </a:r>
          </a:p>
          <a:p>
            <a:r>
              <a:rPr lang="en-NZ" dirty="0" smtClean="0"/>
              <a:t>Broadly supportive of equity index so far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143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Equity funding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Funding to help schools overcome educational disadvantage of students from socio-economically or otherwise disadvantaged  backgrounds so those students achieve similar outcomes to other students</a:t>
            </a:r>
          </a:p>
          <a:p>
            <a:endParaRPr lang="en-NZ" dirty="0" smtClean="0"/>
          </a:p>
          <a:p>
            <a:r>
              <a:rPr lang="en-NZ" dirty="0" smtClean="0"/>
              <a:t>2.9% of NZ school resourcing in 2019</a:t>
            </a:r>
          </a:p>
          <a:p>
            <a:endParaRPr lang="en-NZ" dirty="0" smtClean="0"/>
          </a:p>
          <a:p>
            <a:r>
              <a:rPr lang="en-NZ" dirty="0" smtClean="0"/>
              <a:t>More typically 6-10% overseas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74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What next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70000" lnSpcReduction="20000"/>
          </a:bodyPr>
          <a:lstStyle/>
          <a:p>
            <a:r>
              <a:rPr lang="en-NZ" dirty="0" err="1"/>
              <a:t>MoE</a:t>
            </a:r>
            <a:r>
              <a:rPr lang="en-NZ" dirty="0"/>
              <a:t> exploring </a:t>
            </a:r>
            <a:r>
              <a:rPr lang="en-NZ" dirty="0" smtClean="0"/>
              <a:t>application of equity index to </a:t>
            </a:r>
            <a:r>
              <a:rPr lang="en-NZ" dirty="0"/>
              <a:t>other </a:t>
            </a:r>
            <a:r>
              <a:rPr lang="en-NZ" dirty="0" smtClean="0"/>
              <a:t>resources e.g.</a:t>
            </a:r>
            <a:endParaRPr lang="en-NZ" dirty="0"/>
          </a:p>
          <a:p>
            <a:endParaRPr lang="en-NZ" sz="1700" dirty="0"/>
          </a:p>
          <a:p>
            <a:pPr lvl="1"/>
            <a:r>
              <a:rPr lang="en-NZ" dirty="0"/>
              <a:t>Teaching staffing entitlement, </a:t>
            </a:r>
          </a:p>
          <a:p>
            <a:pPr lvl="1"/>
            <a:r>
              <a:rPr lang="en-NZ" dirty="0"/>
              <a:t>Other school staffing</a:t>
            </a:r>
          </a:p>
          <a:p>
            <a:pPr lvl="1"/>
            <a:r>
              <a:rPr lang="en-NZ" dirty="0"/>
              <a:t>Professional Learning and Development</a:t>
            </a:r>
          </a:p>
          <a:p>
            <a:pPr lvl="1"/>
            <a:r>
              <a:rPr lang="en-NZ" dirty="0"/>
              <a:t>property funding and </a:t>
            </a:r>
          </a:p>
          <a:p>
            <a:pPr lvl="1"/>
            <a:r>
              <a:rPr lang="en-NZ" dirty="0"/>
              <a:t>Social services in schools</a:t>
            </a:r>
          </a:p>
          <a:p>
            <a:endParaRPr lang="en-NZ" dirty="0" smtClean="0"/>
          </a:p>
          <a:p>
            <a:r>
              <a:rPr lang="en-NZ" dirty="0" smtClean="0"/>
              <a:t>Budget  announcement and funding details May 14</a:t>
            </a:r>
            <a:r>
              <a:rPr lang="en-NZ" baseline="30000" dirty="0" smtClean="0"/>
              <a:t>th</a:t>
            </a:r>
            <a:r>
              <a:rPr lang="en-NZ" dirty="0" smtClean="0"/>
              <a:t> 2020</a:t>
            </a:r>
          </a:p>
          <a:p>
            <a:endParaRPr lang="en-NZ" dirty="0"/>
          </a:p>
          <a:p>
            <a:r>
              <a:rPr lang="en-NZ" dirty="0" smtClean="0"/>
              <a:t>End of 2020 funding notice for 2021</a:t>
            </a:r>
          </a:p>
          <a:p>
            <a:endParaRPr lang="en-NZ" dirty="0" smtClean="0"/>
          </a:p>
          <a:p>
            <a:r>
              <a:rPr lang="en-NZ" dirty="0" smtClean="0"/>
              <a:t>Equity funding replaces decile 2021</a:t>
            </a:r>
          </a:p>
          <a:p>
            <a:endParaRPr lang="en-NZ" dirty="0" smtClean="0"/>
          </a:p>
          <a:p>
            <a:r>
              <a:rPr lang="en-NZ" dirty="0" smtClean="0"/>
              <a:t>Possibly more variable used over time e.g. health data</a:t>
            </a:r>
          </a:p>
          <a:p>
            <a:endParaRPr lang="en-NZ" dirty="0" smtClean="0"/>
          </a:p>
          <a:p>
            <a:pPr marL="457200" lvl="1" indent="0"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70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86" y="1600200"/>
            <a:ext cx="6031828" cy="45259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30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100" b="1" dirty="0" smtClean="0"/>
              <a:t>Operational Resourcing for teaching and learning for state and state integrated schools (2018)</a:t>
            </a:r>
            <a:endParaRPr lang="en-NZ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8356" r="20622" b="8802"/>
          <a:stretch/>
        </p:blipFill>
        <p:spPr bwMode="auto">
          <a:xfrm>
            <a:off x="1187624" y="1556792"/>
            <a:ext cx="7128792" cy="48965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389240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2.9%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25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Decile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NZ" sz="6400" dirty="0" smtClean="0"/>
              <a:t>Started 1994 – originally only for D1-4</a:t>
            </a:r>
          </a:p>
          <a:p>
            <a:pPr marL="0" indent="0">
              <a:buNone/>
            </a:pPr>
            <a:endParaRPr lang="en-NZ" sz="6400" dirty="0" smtClean="0"/>
          </a:p>
          <a:p>
            <a:pPr marL="0" indent="0">
              <a:buNone/>
            </a:pPr>
            <a:r>
              <a:rPr lang="en-NZ" sz="6400" dirty="0" smtClean="0"/>
              <a:t>Use </a:t>
            </a:r>
            <a:r>
              <a:rPr lang="en-NZ" sz="6400" b="1" dirty="0"/>
              <a:t>neighbourhood characteristics</a:t>
            </a:r>
            <a:r>
              <a:rPr lang="en-NZ" sz="6400" dirty="0"/>
              <a:t>, (census </a:t>
            </a:r>
            <a:r>
              <a:rPr lang="en-NZ" sz="6400" dirty="0" err="1"/>
              <a:t>meshblocks</a:t>
            </a:r>
            <a:r>
              <a:rPr lang="en-NZ" sz="6400" dirty="0" smtClean="0"/>
              <a:t>), not differences </a:t>
            </a:r>
            <a:r>
              <a:rPr lang="en-NZ" sz="6400" dirty="0"/>
              <a:t>between households within </a:t>
            </a:r>
            <a:r>
              <a:rPr lang="en-NZ" sz="6400" dirty="0" smtClean="0"/>
              <a:t>neighbourhood </a:t>
            </a:r>
            <a:endParaRPr lang="en-NZ" sz="6400" dirty="0"/>
          </a:p>
          <a:p>
            <a:pPr marL="0" indent="0">
              <a:buNone/>
            </a:pPr>
            <a:endParaRPr lang="en-NZ" sz="6400" dirty="0" smtClean="0"/>
          </a:p>
          <a:p>
            <a:pPr marL="0" indent="0">
              <a:buNone/>
            </a:pPr>
            <a:r>
              <a:rPr lang="en-NZ" sz="6400" dirty="0" smtClean="0"/>
              <a:t>Five equally weighted </a:t>
            </a:r>
            <a:r>
              <a:rPr lang="en-NZ" sz="6400" dirty="0"/>
              <a:t>indicators</a:t>
            </a:r>
            <a:r>
              <a:rPr lang="en-NZ" sz="6400" dirty="0" smtClean="0"/>
              <a:t>:</a:t>
            </a:r>
          </a:p>
          <a:p>
            <a:pPr marL="0" indent="0">
              <a:buNone/>
            </a:pPr>
            <a:endParaRPr lang="en-NZ" sz="6400" dirty="0"/>
          </a:p>
          <a:p>
            <a:pPr lvl="1"/>
            <a:r>
              <a:rPr lang="en-NZ" sz="6400" dirty="0" smtClean="0"/>
              <a:t>percentage households </a:t>
            </a:r>
            <a:r>
              <a:rPr lang="en-NZ" sz="6400" dirty="0"/>
              <a:t>with income in </a:t>
            </a:r>
            <a:r>
              <a:rPr lang="en-NZ" sz="6400" dirty="0" smtClean="0"/>
              <a:t>lowest </a:t>
            </a:r>
            <a:r>
              <a:rPr lang="en-NZ" sz="6400" dirty="0"/>
              <a:t>20% nationally;</a:t>
            </a:r>
          </a:p>
          <a:p>
            <a:pPr lvl="1"/>
            <a:r>
              <a:rPr lang="en-NZ" sz="6400" dirty="0" smtClean="0"/>
              <a:t>percentage employed </a:t>
            </a:r>
            <a:r>
              <a:rPr lang="en-NZ" sz="6400" dirty="0"/>
              <a:t>parents in </a:t>
            </a:r>
            <a:r>
              <a:rPr lang="en-NZ" sz="6400" dirty="0" smtClean="0"/>
              <a:t>lowest </a:t>
            </a:r>
            <a:r>
              <a:rPr lang="en-NZ" sz="6400" dirty="0"/>
              <a:t>skill level occupational groups;</a:t>
            </a:r>
          </a:p>
          <a:p>
            <a:pPr lvl="1"/>
            <a:r>
              <a:rPr lang="en-NZ" sz="6400" dirty="0" smtClean="0"/>
              <a:t>household </a:t>
            </a:r>
            <a:r>
              <a:rPr lang="en-NZ" sz="6400" dirty="0"/>
              <a:t>crowding;</a:t>
            </a:r>
          </a:p>
          <a:p>
            <a:pPr lvl="1"/>
            <a:r>
              <a:rPr lang="en-NZ" sz="6400" dirty="0" smtClean="0"/>
              <a:t>percentage parents </a:t>
            </a:r>
            <a:r>
              <a:rPr lang="en-NZ" sz="6400" dirty="0"/>
              <a:t>with no educational qualifications;</a:t>
            </a:r>
          </a:p>
          <a:p>
            <a:pPr lvl="1"/>
            <a:r>
              <a:rPr lang="en-NZ" sz="6400" dirty="0" smtClean="0"/>
              <a:t>percentage parents </a:t>
            </a:r>
            <a:r>
              <a:rPr lang="en-NZ" sz="6400" dirty="0"/>
              <a:t>receiving income support benefits</a:t>
            </a:r>
            <a:r>
              <a:rPr lang="en-NZ" sz="6400" dirty="0" smtClean="0"/>
              <a:t>.</a:t>
            </a:r>
          </a:p>
          <a:p>
            <a:pPr marL="0" lvl="1" indent="0">
              <a:buNone/>
            </a:pPr>
            <a:endParaRPr lang="en-NZ" sz="6400" dirty="0" smtClean="0"/>
          </a:p>
          <a:p>
            <a:pPr marL="0" indent="0">
              <a:buNone/>
            </a:pPr>
            <a:r>
              <a:rPr lang="en-NZ" sz="6400" dirty="0" smtClean="0"/>
              <a:t>Schools get score from combined </a:t>
            </a:r>
            <a:r>
              <a:rPr lang="en-NZ" sz="6400" dirty="0" err="1" smtClean="0"/>
              <a:t>meshblocks</a:t>
            </a:r>
            <a:r>
              <a:rPr lang="en-NZ" sz="6400" dirty="0" smtClean="0"/>
              <a:t> weighted for number of students from each</a:t>
            </a:r>
          </a:p>
          <a:p>
            <a:pPr marL="0" lvl="1" indent="0">
              <a:buNone/>
            </a:pPr>
            <a:endParaRPr lang="en-NZ" sz="6400" dirty="0" smtClean="0"/>
          </a:p>
          <a:p>
            <a:pPr marL="0" lvl="1" indent="0">
              <a:buNone/>
            </a:pPr>
            <a:r>
              <a:rPr lang="en-NZ" sz="6400" dirty="0" smtClean="0"/>
              <a:t>If </a:t>
            </a:r>
            <a:r>
              <a:rPr lang="en-NZ" sz="6400" dirty="0"/>
              <a:t>few students from </a:t>
            </a:r>
            <a:r>
              <a:rPr lang="en-NZ" sz="6400" dirty="0" smtClean="0"/>
              <a:t>school </a:t>
            </a:r>
            <a:r>
              <a:rPr lang="en-NZ" sz="6400" dirty="0"/>
              <a:t>live </a:t>
            </a:r>
            <a:r>
              <a:rPr lang="en-NZ" sz="6400" dirty="0" smtClean="0"/>
              <a:t>there </a:t>
            </a:r>
            <a:r>
              <a:rPr lang="en-NZ" sz="6400" dirty="0" err="1" smtClean="0"/>
              <a:t>meshblock</a:t>
            </a:r>
            <a:r>
              <a:rPr lang="en-NZ" sz="6400" dirty="0" smtClean="0"/>
              <a:t> contributes little </a:t>
            </a:r>
            <a:r>
              <a:rPr lang="en-NZ" sz="6400" dirty="0"/>
              <a:t>to decile </a:t>
            </a:r>
            <a:r>
              <a:rPr lang="en-NZ" sz="6400" dirty="0" smtClean="0"/>
              <a:t>calculation</a:t>
            </a:r>
            <a:endParaRPr lang="en-NZ" sz="6400" dirty="0"/>
          </a:p>
          <a:p>
            <a:pPr marL="0" indent="0">
              <a:buNone/>
            </a:pPr>
            <a:endParaRPr lang="en-NZ" sz="6400" dirty="0" smtClean="0"/>
          </a:p>
          <a:p>
            <a:pPr marL="0" indent="0">
              <a:buNone/>
            </a:pPr>
            <a:r>
              <a:rPr lang="en-NZ" sz="6400" dirty="0" smtClean="0"/>
              <a:t>Schools ranked on their scores and divided into ten equal groups (10% of schools per decile) </a:t>
            </a:r>
          </a:p>
          <a:p>
            <a:pPr marL="0" indent="0">
              <a:buNone/>
            </a:pPr>
            <a:r>
              <a:rPr lang="en-NZ" sz="3700" dirty="0"/>
              <a:t>	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90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Problems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only updated after each census</a:t>
            </a:r>
          </a:p>
          <a:p>
            <a:r>
              <a:rPr lang="en-NZ" dirty="0"/>
              <a:t>f</a:t>
            </a:r>
            <a:r>
              <a:rPr lang="en-NZ" dirty="0" smtClean="0"/>
              <a:t>ocuses only on poorest 20% or so of population</a:t>
            </a:r>
          </a:p>
          <a:p>
            <a:r>
              <a:rPr lang="en-NZ" dirty="0" smtClean="0"/>
              <a:t>schools </a:t>
            </a:r>
            <a:r>
              <a:rPr lang="en-NZ" dirty="0" smtClean="0"/>
              <a:t>of same decile don’t face same challenges/number of students</a:t>
            </a:r>
          </a:p>
          <a:p>
            <a:r>
              <a:rPr lang="en-NZ" dirty="0" smtClean="0"/>
              <a:t>not reflect average income of school community</a:t>
            </a:r>
          </a:p>
          <a:p>
            <a:r>
              <a:rPr lang="en-NZ" dirty="0" smtClean="0"/>
              <a:t>students not equally distributed across deciles</a:t>
            </a:r>
            <a:endParaRPr lang="en-NZ" dirty="0"/>
          </a:p>
          <a:p>
            <a:r>
              <a:rPr lang="en-NZ" dirty="0"/>
              <a:t>d</a:t>
            </a:r>
            <a:r>
              <a:rPr lang="en-NZ" dirty="0" smtClean="0"/>
              <a:t>ecile becomes stigma</a:t>
            </a:r>
          </a:p>
          <a:p>
            <a:r>
              <a:rPr lang="en-US" dirty="0"/>
              <a:t>f</a:t>
            </a:r>
            <a:r>
              <a:rPr lang="en-US" dirty="0" smtClean="0"/>
              <a:t>unding stepped </a:t>
            </a:r>
            <a:r>
              <a:rPr lang="en-US" dirty="0"/>
              <a:t>so </a:t>
            </a:r>
            <a:r>
              <a:rPr lang="en-US" dirty="0" smtClean="0"/>
              <a:t>can </a:t>
            </a:r>
            <a:r>
              <a:rPr lang="en-US" dirty="0"/>
              <a:t>be </a:t>
            </a:r>
            <a:r>
              <a:rPr lang="en-US" b="1" dirty="0"/>
              <a:t>large shifts </a:t>
            </a:r>
            <a:r>
              <a:rPr lang="en-US" dirty="0"/>
              <a:t>in funding when </a:t>
            </a:r>
            <a:r>
              <a:rPr lang="en-US" dirty="0" smtClean="0"/>
              <a:t>school’s </a:t>
            </a:r>
            <a:r>
              <a:rPr lang="en-US" dirty="0" err="1"/>
              <a:t>decile</a:t>
            </a:r>
            <a:r>
              <a:rPr lang="en-US" dirty="0"/>
              <a:t> </a:t>
            </a:r>
            <a:r>
              <a:rPr lang="en-US" dirty="0" smtClean="0"/>
              <a:t>changes</a:t>
            </a:r>
          </a:p>
          <a:p>
            <a:r>
              <a:rPr lang="en-US" dirty="0" err="1"/>
              <a:t>d</a:t>
            </a:r>
            <a:r>
              <a:rPr lang="en-US" dirty="0" err="1" smtClean="0"/>
              <a:t>ecile</a:t>
            </a:r>
            <a:r>
              <a:rPr lang="en-US" dirty="0" smtClean="0"/>
              <a:t> can change even if community does not</a:t>
            </a: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92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Focus on bottom 20%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8</a:t>
            </a:fld>
            <a:endParaRPr lang="en-NZ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64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School funding linked to decile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461201"/>
              </p:ext>
            </p:extLst>
          </p:nvPr>
        </p:nvGraphicFramePr>
        <p:xfrm>
          <a:off x="899591" y="1700808"/>
          <a:ext cx="7488834" cy="4737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8668"/>
                <a:gridCol w="1842517"/>
                <a:gridCol w="2997649"/>
              </a:tblGrid>
              <a:tr h="1267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Operations Grant Funding Component</a:t>
                      </a:r>
                      <a:endParaRPr lang="en-NZ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Calculation</a:t>
                      </a:r>
                      <a:endParaRPr lang="en-NZ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Value of </a:t>
                      </a:r>
                      <a:r>
                        <a:rPr lang="en-NZ" sz="2000" dirty="0" smtClean="0">
                          <a:effectLst/>
                        </a:rPr>
                        <a:t>disadvantage funding </a:t>
                      </a:r>
                      <a:r>
                        <a:rPr lang="en-NZ" sz="2000" dirty="0">
                          <a:effectLst/>
                        </a:rPr>
                        <a:t>within </a:t>
                      </a:r>
                      <a:r>
                        <a:rPr lang="en-NZ" sz="2000" dirty="0" smtClean="0">
                          <a:effectLst/>
                        </a:rPr>
                        <a:t>component</a:t>
                      </a:r>
                      <a:endParaRPr lang="en-NZ" sz="2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($m)</a:t>
                      </a:r>
                      <a:endParaRPr lang="en-NZ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8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Targeted Funding for Educational Achievement (TFEA)</a:t>
                      </a:r>
                      <a:endParaRPr lang="en-NZ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Fully decile-based </a:t>
                      </a:r>
                      <a:endParaRPr lang="en-NZ" sz="2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 </a:t>
                      </a:r>
                      <a:endParaRPr lang="en-NZ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$125.2</a:t>
                      </a:r>
                      <a:endParaRPr lang="en-NZ" sz="2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2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Special Education Grant </a:t>
                      </a:r>
                      <a:endParaRPr lang="en-NZ" sz="2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Partly decile weighted</a:t>
                      </a:r>
                      <a:endParaRPr lang="en-NZ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$12.0</a:t>
                      </a:r>
                      <a:endParaRPr lang="en-NZ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47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Careers Information Grant (secondary schools only)</a:t>
                      </a:r>
                      <a:endParaRPr lang="en-NZ" sz="2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Partly decile weighted</a:t>
                      </a:r>
                      <a:endParaRPr lang="en-NZ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$11.6</a:t>
                      </a:r>
                      <a:endParaRPr lang="en-NZ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2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Targeted At Risk Grant (TARG)</a:t>
                      </a:r>
                      <a:endParaRPr lang="en-NZ" sz="2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Benefit dependency</a:t>
                      </a:r>
                      <a:endParaRPr lang="en-NZ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$1.7</a:t>
                      </a:r>
                      <a:endParaRPr lang="en-NZ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2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Total</a:t>
                      </a:r>
                      <a:endParaRPr lang="en-NZ" sz="2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 </a:t>
                      </a:r>
                      <a:endParaRPr lang="en-NZ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$150.5</a:t>
                      </a:r>
                      <a:endParaRPr lang="en-NZ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AE7-329B-4729-A790-7CCE6A0F95B9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63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1531</Words>
  <Application>Microsoft Office PowerPoint</Application>
  <PresentationFormat>On-screen Show (4:3)</PresentationFormat>
  <Paragraphs>271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Equity funding</vt:lpstr>
      <vt:lpstr>Content</vt:lpstr>
      <vt:lpstr>Equity funding</vt:lpstr>
      <vt:lpstr>PowerPoint Presentation</vt:lpstr>
      <vt:lpstr>Operational Resourcing for teaching and learning for state and state integrated schools (2018)</vt:lpstr>
      <vt:lpstr>Decile</vt:lpstr>
      <vt:lpstr>Problems</vt:lpstr>
      <vt:lpstr>Focus on bottom 20%</vt:lpstr>
      <vt:lpstr>School funding linked to decile</vt:lpstr>
      <vt:lpstr>Deciles to go</vt:lpstr>
      <vt:lpstr>Risk index (TARG funding)</vt:lpstr>
      <vt:lpstr>Equity Index</vt:lpstr>
      <vt:lpstr>Better than decile</vt:lpstr>
      <vt:lpstr>Decile v equity index</vt:lpstr>
      <vt:lpstr>Secondary only</vt:lpstr>
      <vt:lpstr>Some insights from equity index</vt:lpstr>
      <vt:lpstr>The most disadvantaged schools are in North Island (exc. Auckland)</vt:lpstr>
      <vt:lpstr>Māori more likely in schools with high level of disadvantage</vt:lpstr>
      <vt:lpstr>Pacifika more likely in schools with medium to high level of disadvantage</vt:lpstr>
      <vt:lpstr>Calculating Equity Index</vt:lpstr>
      <vt:lpstr>Variables in Equity Index analysis</vt:lpstr>
      <vt:lpstr>IDI </vt:lpstr>
      <vt:lpstr>Which outcomes?</vt:lpstr>
      <vt:lpstr>Calculation</vt:lpstr>
      <vt:lpstr>Presentation of index value</vt:lpstr>
      <vt:lpstr>EI Funding</vt:lpstr>
      <vt:lpstr>Model for index for funding (illustrative only)</vt:lpstr>
      <vt:lpstr>Impact on schools</vt:lpstr>
      <vt:lpstr>PPTA’s position</vt:lpstr>
      <vt:lpstr>What next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Willetts</dc:creator>
  <cp:lastModifiedBy>Rob Willetts</cp:lastModifiedBy>
  <cp:revision>36</cp:revision>
  <dcterms:created xsi:type="dcterms:W3CDTF">2020-02-12T02:42:13Z</dcterms:created>
  <dcterms:modified xsi:type="dcterms:W3CDTF">2020-03-07T00:51:14Z</dcterms:modified>
</cp:coreProperties>
</file>