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593" autoAdjust="0"/>
  </p:normalViewPr>
  <p:slideViewPr>
    <p:cSldViewPr>
      <p:cViewPr varScale="1">
        <p:scale>
          <a:sx n="80" d="100"/>
          <a:sy n="80" d="100"/>
        </p:scale>
        <p:origin x="-173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5045E9-466A-4295-8EBE-608E8FF4100E}" type="datetimeFigureOut">
              <a:rPr lang="en-NZ" smtClean="0"/>
              <a:t>11/03/2020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014E94-15EB-4A5D-BCFA-0A9BF86BC58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77266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sz="1200" dirty="0" err="1" smtClean="0">
                <a:solidFill>
                  <a:schemeClr val="tx1"/>
                </a:solidFill>
              </a:rPr>
              <a:t>Adèle</a:t>
            </a:r>
            <a:r>
              <a:rPr lang="en-NZ" dirty="0" smtClean="0"/>
              <a:t>:</a:t>
            </a:r>
          </a:p>
          <a:p>
            <a:r>
              <a:rPr lang="en-NZ" dirty="0" smtClean="0"/>
              <a:t>What do you expect from this workshop?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AB7D8-8048-47BE-AFDB-8A59C11361D1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00790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aseline="0" dirty="0" smtClean="0"/>
              <a:t>These are the principles of the review.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NZ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aseline="0" dirty="0" smtClean="0"/>
              <a:t>What </a:t>
            </a:r>
            <a:r>
              <a:rPr lang="en-NZ" baseline="0" dirty="0" smtClean="0"/>
              <a:t>are the big changes in the NCEA Change package…can you recall?   </a:t>
            </a:r>
            <a:endParaRPr lang="en-NZ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dirty="0" smtClean="0"/>
              <a:t>There are 7</a:t>
            </a:r>
          </a:p>
          <a:p>
            <a:r>
              <a:rPr lang="en-N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NCEA Change Package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Cabinet agreed in-principle with the changes and the Minister announced the NCEA Change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Package in May 2019. The seven changes are: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Make NCEA more accessible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Mana Ōrite mo te mātauranga Māori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Strengthen literacy and numeracy requirements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 Have fewer, larger standards</a:t>
            </a:r>
          </a:p>
          <a:p>
            <a:r>
              <a:rPr lang="en-N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5. Simplify NCEA’s structure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6. Show clearer pathways to further education and employment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7. Keep NCEA Level 1 as an optional level.</a:t>
            </a:r>
          </a:p>
          <a:p>
            <a:endParaRPr lang="en-NZ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AB7D8-8048-47BE-AFDB-8A59C11361D1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624431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dirty="0" smtClean="0"/>
              <a:t>Confirmed</a:t>
            </a:r>
            <a:r>
              <a:rPr lang="en-NZ" baseline="0" dirty="0" smtClean="0"/>
              <a:t> by cabinet February 2020.</a:t>
            </a:r>
            <a:endParaRPr lang="en-NZ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AB7D8-8048-47BE-AFDB-8A59C11361D1}" type="slidenum">
              <a:rPr lang="en-NZ" smtClean="0"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815223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Introduced 2002 – 2004</a:t>
            </a:r>
          </a:p>
          <a:p>
            <a:r>
              <a:rPr lang="en-NZ" dirty="0" smtClean="0"/>
              <a:t>Each year 120,000 learners gain an NCEA</a:t>
            </a:r>
          </a:p>
          <a:p>
            <a:r>
              <a:rPr lang="en-NZ" dirty="0" smtClean="0"/>
              <a:t>NZQF rules state that the NCEAs need to be reviewed every 5 years to check that each qualification “remains useful and relevant, and continues to meet the needs of the learners, industry and stakeholders for which it was initially developed”.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AB7D8-8048-47BE-AFDB-8A59C11361D1}" type="slidenum">
              <a:rPr lang="en-NZ" smtClean="0"/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072847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800" dirty="0" smtClean="0">
                <a:latin typeface="+mn-lt"/>
              </a:rPr>
              <a:t>We need to review all achievement standards derived from the National Curriculum – both the New Zealand Curriculum and Te </a:t>
            </a:r>
            <a:r>
              <a:rPr lang="en-NZ" sz="2800" dirty="0" err="1" smtClean="0">
                <a:latin typeface="+mn-lt"/>
              </a:rPr>
              <a:t>Marautanga</a:t>
            </a:r>
            <a:r>
              <a:rPr lang="en-NZ" sz="2800" dirty="0" smtClean="0">
                <a:latin typeface="+mn-lt"/>
              </a:rPr>
              <a:t> o </a:t>
            </a:r>
            <a:r>
              <a:rPr lang="en-NZ" sz="2800" dirty="0" err="1" smtClean="0">
                <a:latin typeface="+mn-lt"/>
              </a:rPr>
              <a:t>Aotearoa</a:t>
            </a:r>
            <a:r>
              <a:rPr lang="en-NZ" sz="2800" dirty="0" smtClean="0">
                <a:latin typeface="+mn-lt"/>
              </a:rPr>
              <a:t>.</a:t>
            </a:r>
            <a:br>
              <a:rPr lang="en-NZ" sz="2800" dirty="0" smtClean="0">
                <a:latin typeface="+mn-lt"/>
              </a:rPr>
            </a:br>
            <a:r>
              <a:rPr lang="en-NZ" sz="2800" dirty="0" smtClean="0">
                <a:latin typeface="+mn-lt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800" dirty="0" smtClean="0">
                <a:latin typeface="+mn-lt"/>
              </a:rPr>
              <a:t>Most standards have not been systematically reviewed for five years or more.</a:t>
            </a:r>
            <a:br>
              <a:rPr lang="en-NZ" sz="2800" dirty="0" smtClean="0">
                <a:latin typeface="+mn-lt"/>
              </a:rPr>
            </a:br>
            <a:endParaRPr lang="en-NZ" sz="2800" dirty="0" smtClean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800" dirty="0" smtClean="0">
                <a:latin typeface="+mn-lt"/>
              </a:rPr>
              <a:t>We will be reviewing:</a:t>
            </a:r>
          </a:p>
          <a:p>
            <a:pPr lvl="1"/>
            <a:r>
              <a:rPr lang="en-NZ" sz="2800" dirty="0" smtClean="0">
                <a:latin typeface="+mn-lt"/>
              </a:rPr>
              <a:t>	- All subject matrices</a:t>
            </a:r>
          </a:p>
          <a:p>
            <a:pPr lvl="1"/>
            <a:r>
              <a:rPr lang="en-NZ" sz="2800" dirty="0" smtClean="0">
                <a:latin typeface="+mn-lt"/>
              </a:rPr>
              <a:t>	- All achievement standards</a:t>
            </a:r>
          </a:p>
          <a:p>
            <a:pPr lvl="1"/>
            <a:r>
              <a:rPr lang="en-NZ" sz="2800" dirty="0" smtClean="0">
                <a:latin typeface="+mn-lt"/>
              </a:rPr>
              <a:t>	- All assessment resources, TLGs and exemplars</a:t>
            </a:r>
            <a:br>
              <a:rPr lang="en-NZ" sz="2800" dirty="0" smtClean="0">
                <a:latin typeface="+mn-lt"/>
              </a:rPr>
            </a:br>
            <a:endParaRPr lang="en-NZ" sz="2800" dirty="0" smtClean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800" dirty="0" smtClean="0">
                <a:latin typeface="+mn-lt"/>
              </a:rPr>
              <a:t>We will be expanding supports to include three assessment tasks and additional exemplars for each reviewed standard.</a:t>
            </a:r>
          </a:p>
          <a:p>
            <a:endParaRPr lang="en-NZ" sz="2800" dirty="0" smtClean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800" dirty="0" smtClean="0">
                <a:latin typeface="+mn-lt"/>
              </a:rPr>
              <a:t>This is an opportunity to action the outcomes of the NCEA Review that relate to achievement standards and resources.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AB7D8-8048-47BE-AFDB-8A59C11361D1}" type="slidenum">
              <a:rPr lang="en-NZ" smtClean="0"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684458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GB" dirty="0" smtClean="0"/>
              <a:t>Eight additional Teacher Only Days were allocated in an Accord between the Ministry of Education, NZEI Te </a:t>
            </a:r>
            <a:r>
              <a:rPr lang="en-GB" dirty="0" err="1" smtClean="0"/>
              <a:t>Riu</a:t>
            </a:r>
            <a:r>
              <a:rPr lang="en-GB" dirty="0" smtClean="0"/>
              <a:t> </a:t>
            </a:r>
            <a:r>
              <a:rPr lang="en-GB" dirty="0" err="1" smtClean="0"/>
              <a:t>Roa</a:t>
            </a:r>
            <a:r>
              <a:rPr lang="en-GB" dirty="0" smtClean="0"/>
              <a:t> and PPTA Te </a:t>
            </a:r>
            <a:r>
              <a:rPr lang="en-GB" dirty="0" err="1" smtClean="0"/>
              <a:t>Wehengarua</a:t>
            </a:r>
            <a:r>
              <a:rPr lang="en-GB" dirty="0" smtClean="0"/>
              <a:t>. Information on these days for all settings is provided below.</a:t>
            </a:r>
          </a:p>
          <a:p>
            <a:pPr fontAlgn="base"/>
            <a:endParaRPr lang="en-GB" dirty="0" smtClean="0"/>
          </a:p>
          <a:p>
            <a:pPr fontAlgn="base"/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schools and </a:t>
            </a:r>
            <a:r>
              <a:rPr lang="en-GB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kura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will get eight additional teacher only days between now and 2022 once the Accord is ratified. These eight days will not extend the school year.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AB7D8-8048-47BE-AFDB-8A59C11361D1}" type="slidenum">
              <a:rPr lang="en-NZ" smtClean="0"/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280050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AB7D8-8048-47BE-AFDB-8A59C11361D1}" type="slidenum">
              <a:rPr lang="en-NZ" smtClean="0"/>
              <a:t>10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618499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AB7D8-8048-47BE-AFDB-8A59C11361D1}" type="slidenum">
              <a:rPr lang="en-NZ" smtClean="0"/>
              <a:t>11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00790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F0E2-5BE3-47A7-978C-54DA90F3D253}" type="datetimeFigureOut">
              <a:rPr lang="en-NZ" smtClean="0"/>
              <a:t>11/03/2020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72D30-438F-4D4E-9F18-3FC665FE8A6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030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F0E2-5BE3-47A7-978C-54DA90F3D253}" type="datetimeFigureOut">
              <a:rPr lang="en-NZ" smtClean="0"/>
              <a:t>11/03/2020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72D30-438F-4D4E-9F18-3FC665FE8A6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31169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F0E2-5BE3-47A7-978C-54DA90F3D253}" type="datetimeFigureOut">
              <a:rPr lang="en-NZ" smtClean="0"/>
              <a:t>11/03/2020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72D30-438F-4D4E-9F18-3FC665FE8A6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778912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7"/>
            <a:ext cx="5027083" cy="1031874"/>
          </a:xfrm>
        </p:spPr>
        <p:txBody>
          <a:bodyPr>
            <a:normAutofit/>
          </a:bodyPr>
          <a:lstStyle>
            <a:lvl1pPr>
              <a:defRPr sz="3500" b="1">
                <a:solidFill>
                  <a:srgbClr val="58B94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Enter Title Here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1928814"/>
            <a:ext cx="7826581" cy="42957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Bullet List</a:t>
            </a:r>
          </a:p>
          <a:p>
            <a:pPr lvl="0"/>
            <a:r>
              <a:rPr lang="en-US" dirty="0"/>
              <a:t>Bullet List</a:t>
            </a:r>
          </a:p>
          <a:p>
            <a:pPr lvl="0"/>
            <a:r>
              <a:rPr lang="en-US" dirty="0"/>
              <a:t>Bullet List</a:t>
            </a:r>
          </a:p>
        </p:txBody>
      </p:sp>
    </p:spTree>
    <p:extLst>
      <p:ext uri="{BB962C8B-B14F-4D97-AF65-F5344CB8AC3E}">
        <p14:creationId xmlns:p14="http://schemas.microsoft.com/office/powerpoint/2010/main" val="68204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F0E2-5BE3-47A7-978C-54DA90F3D253}" type="datetimeFigureOut">
              <a:rPr lang="en-NZ" smtClean="0"/>
              <a:t>11/03/2020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72D30-438F-4D4E-9F18-3FC665FE8A6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07819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F0E2-5BE3-47A7-978C-54DA90F3D253}" type="datetimeFigureOut">
              <a:rPr lang="en-NZ" smtClean="0"/>
              <a:t>11/03/2020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72D30-438F-4D4E-9F18-3FC665FE8A6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74775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F0E2-5BE3-47A7-978C-54DA90F3D253}" type="datetimeFigureOut">
              <a:rPr lang="en-NZ" smtClean="0"/>
              <a:t>11/03/2020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72D30-438F-4D4E-9F18-3FC665FE8A6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05330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F0E2-5BE3-47A7-978C-54DA90F3D253}" type="datetimeFigureOut">
              <a:rPr lang="en-NZ" smtClean="0"/>
              <a:t>11/03/2020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72D30-438F-4D4E-9F18-3FC665FE8A6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27347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F0E2-5BE3-47A7-978C-54DA90F3D253}" type="datetimeFigureOut">
              <a:rPr lang="en-NZ" smtClean="0"/>
              <a:t>11/03/2020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72D30-438F-4D4E-9F18-3FC665FE8A6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1577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F0E2-5BE3-47A7-978C-54DA90F3D253}" type="datetimeFigureOut">
              <a:rPr lang="en-NZ" smtClean="0"/>
              <a:t>11/03/2020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72D30-438F-4D4E-9F18-3FC665FE8A6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16613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F0E2-5BE3-47A7-978C-54DA90F3D253}" type="datetimeFigureOut">
              <a:rPr lang="en-NZ" smtClean="0"/>
              <a:t>11/03/2020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72D30-438F-4D4E-9F18-3FC665FE8A6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93702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F0E2-5BE3-47A7-978C-54DA90F3D253}" type="datetimeFigureOut">
              <a:rPr lang="en-NZ" smtClean="0"/>
              <a:t>11/03/2020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72D30-438F-4D4E-9F18-3FC665FE8A6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76639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BF0E2-5BE3-47A7-978C-54DA90F3D253}" type="datetimeFigureOut">
              <a:rPr lang="en-NZ" smtClean="0"/>
              <a:t>11/03/2020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72D30-438F-4D4E-9F18-3FC665FE8A6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11684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onsultation.education.govt.nz/ncea/ras-provisional-subject-list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ascott@ppta.org.nz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080120"/>
          </a:xfrm>
        </p:spPr>
        <p:txBody>
          <a:bodyPr>
            <a:normAutofit fontScale="90000"/>
          </a:bodyPr>
          <a:lstStyle/>
          <a:p>
            <a:r>
              <a:rPr lang="en-NZ" b="1" dirty="0" smtClean="0"/>
              <a:t>NCEA </a:t>
            </a:r>
            <a:r>
              <a:rPr lang="en-NZ" b="1" dirty="0" smtClean="0"/>
              <a:t>REVIEW</a:t>
            </a:r>
            <a:br>
              <a:rPr lang="en-NZ" b="1" dirty="0" smtClean="0"/>
            </a:br>
            <a:r>
              <a:rPr lang="en-NZ" sz="3200" b="1" i="1" dirty="0" smtClean="0"/>
              <a:t>update for I &amp; O, 2020</a:t>
            </a:r>
            <a:endParaRPr lang="en-NZ" sz="27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3501008"/>
            <a:ext cx="6400800" cy="1203920"/>
          </a:xfrm>
        </p:spPr>
        <p:txBody>
          <a:bodyPr>
            <a:normAutofit/>
          </a:bodyPr>
          <a:lstStyle/>
          <a:p>
            <a:r>
              <a:rPr lang="en-NZ" sz="2000" dirty="0" smtClean="0">
                <a:solidFill>
                  <a:schemeClr val="tx1"/>
                </a:solidFill>
              </a:rPr>
              <a:t>Melanie </a:t>
            </a:r>
            <a:r>
              <a:rPr lang="en-NZ" sz="2000" dirty="0">
                <a:solidFill>
                  <a:schemeClr val="tx1"/>
                </a:solidFill>
              </a:rPr>
              <a:t>Webber, </a:t>
            </a:r>
            <a:r>
              <a:rPr lang="en-NZ" sz="2000" dirty="0" smtClean="0">
                <a:solidFill>
                  <a:schemeClr val="tx1"/>
                </a:solidFill>
              </a:rPr>
              <a:t>Junior Vice President</a:t>
            </a:r>
            <a:endParaRPr lang="en-NZ" sz="2000" dirty="0">
              <a:solidFill>
                <a:schemeClr val="tx1"/>
              </a:solidFill>
            </a:endParaRPr>
          </a:p>
          <a:p>
            <a:r>
              <a:rPr lang="en-NZ" sz="2000" dirty="0">
                <a:solidFill>
                  <a:schemeClr val="tx1"/>
                </a:solidFill>
              </a:rPr>
              <a:t>Kirsty Farrant, PLD Co-ordinator</a:t>
            </a:r>
          </a:p>
          <a:p>
            <a:r>
              <a:rPr lang="en-NZ" sz="2000" dirty="0" err="1" smtClean="0">
                <a:solidFill>
                  <a:schemeClr val="tx1"/>
                </a:solidFill>
              </a:rPr>
              <a:t>Adèle</a:t>
            </a:r>
            <a:r>
              <a:rPr lang="en-NZ" sz="2000" dirty="0" smtClean="0">
                <a:solidFill>
                  <a:schemeClr val="tx1"/>
                </a:solidFill>
              </a:rPr>
              <a:t> </a:t>
            </a:r>
            <a:r>
              <a:rPr lang="en-NZ" sz="2000" dirty="0">
                <a:solidFill>
                  <a:schemeClr val="tx1"/>
                </a:solidFill>
              </a:rPr>
              <a:t>Scott, Advisory Officer Professional </a:t>
            </a:r>
            <a:r>
              <a:rPr lang="en-NZ" sz="2000" dirty="0" smtClean="0">
                <a:solidFill>
                  <a:schemeClr val="tx1"/>
                </a:solidFill>
              </a:rPr>
              <a:t>Issues</a:t>
            </a:r>
            <a:endParaRPr lang="en-N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00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What can I do?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NZ" dirty="0" smtClean="0"/>
              <a:t>Get involved in the discussions and feedback</a:t>
            </a:r>
          </a:p>
          <a:p>
            <a:r>
              <a:rPr lang="en-NZ" b="1" dirty="0" smtClean="0"/>
              <a:t>Next one due APRIL 20 </a:t>
            </a:r>
            <a:r>
              <a:rPr lang="en-NZ" dirty="0" smtClean="0"/>
              <a:t>Submit comments about the provisional list</a:t>
            </a:r>
          </a:p>
          <a:p>
            <a:pPr marL="0" indent="0">
              <a:buNone/>
            </a:pPr>
            <a:r>
              <a:rPr lang="en-NZ" dirty="0">
                <a:hlinkClick r:id="rId3"/>
              </a:rPr>
              <a:t>https://</a:t>
            </a:r>
            <a:r>
              <a:rPr lang="en-NZ" dirty="0" smtClean="0">
                <a:hlinkClick r:id="rId3"/>
              </a:rPr>
              <a:t>consultation.education.govt.nz/ncea/ras-provisional-subject-list/</a:t>
            </a:r>
            <a:endParaRPr lang="en-NZ" dirty="0" smtClean="0"/>
          </a:p>
          <a:p>
            <a:r>
              <a:rPr lang="en-NZ" dirty="0" smtClean="0"/>
              <a:t>The RAS work is being done by the Subject Expert Group members who are your colleagues, fellow PPTA members, subject association representatives </a:t>
            </a:r>
            <a:endParaRPr lang="en-NZ" dirty="0"/>
          </a:p>
          <a:p>
            <a:pPr marL="0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28166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1080120"/>
          </a:xfrm>
        </p:spPr>
        <p:txBody>
          <a:bodyPr>
            <a:normAutofit fontScale="90000"/>
          </a:bodyPr>
          <a:lstStyle/>
          <a:p>
            <a:r>
              <a:rPr lang="en-NZ" b="1" dirty="0" smtClean="0"/>
              <a:t>NCEA REVIEW</a:t>
            </a:r>
            <a:r>
              <a:rPr lang="en-NZ" sz="1600" b="1" dirty="0"/>
              <a:t/>
            </a:r>
            <a:br>
              <a:rPr lang="en-NZ" sz="1600" b="1" dirty="0"/>
            </a:br>
            <a:endParaRPr lang="en-NZ" sz="27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2564904"/>
            <a:ext cx="6400800" cy="1656184"/>
          </a:xfrm>
        </p:spPr>
        <p:txBody>
          <a:bodyPr>
            <a:normAutofit fontScale="92500" lnSpcReduction="10000"/>
          </a:bodyPr>
          <a:lstStyle/>
          <a:p>
            <a:r>
              <a:rPr lang="en-NZ" sz="2000" dirty="0" smtClean="0">
                <a:solidFill>
                  <a:schemeClr val="tx1"/>
                </a:solidFill>
              </a:rPr>
              <a:t>Your PPTA contact is</a:t>
            </a:r>
          </a:p>
          <a:p>
            <a:r>
              <a:rPr lang="en-NZ" sz="2000" b="1" i="1" dirty="0" err="1" smtClean="0">
                <a:solidFill>
                  <a:srgbClr val="C00000"/>
                </a:solidFill>
              </a:rPr>
              <a:t>Adèle</a:t>
            </a:r>
            <a:r>
              <a:rPr lang="en-NZ" sz="2000" b="1" i="1" dirty="0" smtClean="0">
                <a:solidFill>
                  <a:srgbClr val="C00000"/>
                </a:solidFill>
              </a:rPr>
              <a:t> </a:t>
            </a:r>
            <a:r>
              <a:rPr lang="en-NZ" sz="2000" b="1" i="1" dirty="0">
                <a:solidFill>
                  <a:srgbClr val="C00000"/>
                </a:solidFill>
              </a:rPr>
              <a:t>Scott, Advisory Officer Professional </a:t>
            </a:r>
            <a:r>
              <a:rPr lang="en-NZ" sz="2000" b="1" i="1" dirty="0" smtClean="0">
                <a:solidFill>
                  <a:srgbClr val="C00000"/>
                </a:solidFill>
              </a:rPr>
              <a:t>Issues</a:t>
            </a:r>
          </a:p>
          <a:p>
            <a:r>
              <a:rPr lang="en-NZ" sz="2000" dirty="0" smtClean="0">
                <a:solidFill>
                  <a:schemeClr val="tx1"/>
                </a:solidFill>
                <a:hlinkClick r:id="rId3"/>
              </a:rPr>
              <a:t>ascott@ppta.org.nz</a:t>
            </a:r>
            <a:endParaRPr lang="en-NZ" sz="2000" dirty="0" smtClean="0">
              <a:solidFill>
                <a:schemeClr val="tx1"/>
              </a:solidFill>
            </a:endParaRPr>
          </a:p>
          <a:p>
            <a:r>
              <a:rPr lang="en-NZ" sz="2000" dirty="0" smtClean="0">
                <a:solidFill>
                  <a:schemeClr val="tx1"/>
                </a:solidFill>
              </a:rPr>
              <a:t>04 913 4248</a:t>
            </a:r>
          </a:p>
          <a:p>
            <a:r>
              <a:rPr lang="en-NZ" sz="2000" dirty="0" smtClean="0">
                <a:solidFill>
                  <a:schemeClr val="tx1"/>
                </a:solidFill>
              </a:rPr>
              <a:t>021 851 348</a:t>
            </a:r>
            <a:endParaRPr lang="en-N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57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56"/>
            <a:ext cx="8229600" cy="906864"/>
          </a:xfrm>
        </p:spPr>
        <p:txBody>
          <a:bodyPr/>
          <a:lstStyle/>
          <a:p>
            <a:r>
              <a:rPr lang="en-NZ" dirty="0" smtClean="0"/>
              <a:t>Background</a:t>
            </a:r>
            <a:endParaRPr lang="en-N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470"/>
          <a:stretch/>
        </p:blipFill>
        <p:spPr bwMode="auto">
          <a:xfrm>
            <a:off x="53488" y="764704"/>
            <a:ext cx="8657661" cy="521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071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908720"/>
            <a:ext cx="8784976" cy="4978648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07" y="-28779"/>
            <a:ext cx="8310563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528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Outline</a:t>
            </a:r>
            <a:endParaRPr lang="en-NZ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NZ" dirty="0" smtClean="0"/>
              <a:t>Checking in –what are the changes?</a:t>
            </a:r>
          </a:p>
          <a:p>
            <a:r>
              <a:rPr lang="en-NZ" dirty="0" smtClean="0"/>
              <a:t>Review of Achievement Standards (RAS)</a:t>
            </a:r>
          </a:p>
          <a:p>
            <a:r>
              <a:rPr lang="en-NZ" dirty="0" smtClean="0"/>
              <a:t>Curriculum Progress and Achievement (CPA)</a:t>
            </a:r>
          </a:p>
          <a:p>
            <a:r>
              <a:rPr lang="en-NZ" dirty="0" smtClean="0"/>
              <a:t>Teacher Only Days (TODs)</a:t>
            </a:r>
            <a:br>
              <a:rPr lang="en-NZ" dirty="0" smtClean="0"/>
            </a:b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8332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en-NZ" dirty="0" smtClean="0"/>
              <a:t>Review of Achievement Standards (RAS)</a:t>
            </a:r>
            <a:endParaRPr lang="en-NZ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445624" cy="4464496"/>
          </a:xfrm>
        </p:spPr>
        <p:txBody>
          <a:bodyPr>
            <a:noAutofit/>
          </a:bodyPr>
          <a:lstStyle/>
          <a:p>
            <a:r>
              <a:rPr lang="en-NZ" sz="2400" dirty="0"/>
              <a:t>Most standards have not been systematically reviewed for five years or more</a:t>
            </a:r>
            <a:r>
              <a:rPr lang="en-NZ" sz="2400" dirty="0" smtClean="0"/>
              <a:t>. To be reviewed:</a:t>
            </a:r>
          </a:p>
          <a:p>
            <a:pPr lvl="1"/>
            <a:r>
              <a:rPr lang="en-NZ" sz="2400" dirty="0" smtClean="0"/>
              <a:t>All </a:t>
            </a:r>
            <a:r>
              <a:rPr lang="en-NZ" sz="2400" dirty="0"/>
              <a:t>subject </a:t>
            </a:r>
            <a:r>
              <a:rPr lang="en-NZ" sz="2400" dirty="0" smtClean="0"/>
              <a:t>matrices</a:t>
            </a:r>
          </a:p>
          <a:p>
            <a:pPr lvl="1"/>
            <a:r>
              <a:rPr lang="en-NZ" sz="2400" dirty="0" smtClean="0"/>
              <a:t>All </a:t>
            </a:r>
            <a:r>
              <a:rPr lang="en-NZ" sz="2400" dirty="0"/>
              <a:t>achievement </a:t>
            </a:r>
            <a:r>
              <a:rPr lang="en-NZ" sz="2400" dirty="0" smtClean="0"/>
              <a:t>standards</a:t>
            </a:r>
          </a:p>
          <a:p>
            <a:pPr lvl="1"/>
            <a:r>
              <a:rPr lang="en-NZ" sz="2400" dirty="0" smtClean="0"/>
              <a:t>All </a:t>
            </a:r>
            <a:r>
              <a:rPr lang="en-NZ" sz="2400" dirty="0"/>
              <a:t>assessment resources, </a:t>
            </a:r>
            <a:r>
              <a:rPr lang="en-NZ" sz="2400" dirty="0" smtClean="0"/>
              <a:t>Teaching &amp; Learning Guides </a:t>
            </a:r>
            <a:r>
              <a:rPr lang="en-NZ" sz="2400" dirty="0"/>
              <a:t>and </a:t>
            </a:r>
            <a:r>
              <a:rPr lang="en-NZ" sz="2400" dirty="0" smtClean="0"/>
              <a:t>exemplars</a:t>
            </a:r>
            <a:endParaRPr lang="en-NZ" sz="2400" dirty="0"/>
          </a:p>
          <a:p>
            <a:pPr marL="0" indent="0">
              <a:buNone/>
            </a:pPr>
            <a:r>
              <a:rPr lang="en-NZ" sz="2400" dirty="0" smtClean="0"/>
              <a:t>Three </a:t>
            </a:r>
            <a:r>
              <a:rPr lang="en-NZ" sz="2400" dirty="0"/>
              <a:t>assessment tasks and additional exemplars for each reviewed standard</a:t>
            </a:r>
            <a:r>
              <a:rPr lang="en-NZ" sz="2400" dirty="0" smtClean="0"/>
              <a:t>.</a:t>
            </a:r>
            <a:endParaRPr lang="en-NZ" sz="2400" dirty="0"/>
          </a:p>
          <a:p>
            <a:r>
              <a:rPr lang="mi-NZ" sz="2400" dirty="0" smtClean="0"/>
              <a:t>Subject Expert Groups have been running for</a:t>
            </a:r>
            <a:r>
              <a:rPr lang="mi-NZ" sz="2400" dirty="0"/>
              <a:t> </a:t>
            </a:r>
            <a:r>
              <a:rPr lang="mi-NZ" sz="2400" dirty="0" smtClean="0"/>
              <a:t>Science, English, Religious Studies and Visual Arts – they have completed phase I</a:t>
            </a:r>
          </a:p>
          <a:p>
            <a:r>
              <a:rPr lang="mi-NZ" sz="2400" dirty="0" smtClean="0"/>
              <a:t>This is to test the processes</a:t>
            </a:r>
          </a:p>
        </p:txBody>
      </p:sp>
    </p:spTree>
    <p:extLst>
      <p:ext uri="{BB962C8B-B14F-4D97-AF65-F5344CB8AC3E}">
        <p14:creationId xmlns:p14="http://schemas.microsoft.com/office/powerpoint/2010/main" val="36732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88"/>
          <a:stretch/>
        </p:blipFill>
        <p:spPr bwMode="auto">
          <a:xfrm>
            <a:off x="0" y="44624"/>
            <a:ext cx="8916285" cy="5964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64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8487" y="1556792"/>
            <a:ext cx="702051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Z" sz="2400" b="1" dirty="0" smtClean="0"/>
              <a:t>See separate pdf for</a:t>
            </a:r>
          </a:p>
          <a:p>
            <a:pPr algn="ctr"/>
            <a:r>
              <a:rPr lang="en-NZ" sz="2400" b="1" i="1" dirty="0" smtClean="0">
                <a:solidFill>
                  <a:srgbClr val="0070C0"/>
                </a:solidFill>
              </a:rPr>
              <a:t>edited Ministry of Education’s update 4</a:t>
            </a:r>
            <a:r>
              <a:rPr lang="en-NZ" sz="2400" b="1" i="1" baseline="30000" dirty="0" smtClean="0">
                <a:solidFill>
                  <a:srgbClr val="0070C0"/>
                </a:solidFill>
              </a:rPr>
              <a:t>th</a:t>
            </a:r>
            <a:r>
              <a:rPr lang="en-NZ" sz="2400" b="1" i="1" dirty="0" smtClean="0">
                <a:solidFill>
                  <a:srgbClr val="0070C0"/>
                </a:solidFill>
              </a:rPr>
              <a:t> March 2020</a:t>
            </a:r>
            <a:endParaRPr lang="en-NZ" sz="2400" b="1" i="1" dirty="0" smtClean="0">
              <a:solidFill>
                <a:srgbClr val="0070C0"/>
              </a:solidFill>
            </a:endParaRPr>
          </a:p>
          <a:p>
            <a:pPr algn="ctr"/>
            <a:endParaRPr lang="en-NZ" sz="2400" b="1" dirty="0"/>
          </a:p>
          <a:p>
            <a:pPr algn="ctr"/>
            <a:r>
              <a:rPr lang="en-NZ" sz="2400" b="1" dirty="0" smtClean="0"/>
              <a:t>Note: Technology should be on the provisional list </a:t>
            </a:r>
            <a:endParaRPr lang="en-NZ" sz="2400" b="1" dirty="0"/>
          </a:p>
        </p:txBody>
      </p:sp>
    </p:spTree>
    <p:extLst>
      <p:ext uri="{BB962C8B-B14F-4D97-AF65-F5344CB8AC3E}">
        <p14:creationId xmlns:p14="http://schemas.microsoft.com/office/powerpoint/2010/main" val="10572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TODs: Teacher Only Days</a:t>
            </a:r>
            <a:endParaRPr lang="en-NZ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568952" cy="4425355"/>
          </a:xfrm>
        </p:spPr>
        <p:txBody>
          <a:bodyPr>
            <a:normAutofit lnSpcReduction="10000"/>
          </a:bodyPr>
          <a:lstStyle/>
          <a:p>
            <a:pPr fontAlgn="base"/>
            <a:r>
              <a:rPr lang="en-GB" dirty="0" smtClean="0"/>
              <a:t>Eight Accord </a:t>
            </a:r>
            <a:r>
              <a:rPr lang="en-GB" dirty="0"/>
              <a:t>Teacher Only </a:t>
            </a:r>
            <a:r>
              <a:rPr lang="en-GB" dirty="0" smtClean="0"/>
              <a:t>Days spread over the next three years:</a:t>
            </a:r>
            <a:br>
              <a:rPr lang="en-GB" dirty="0" smtClean="0"/>
            </a:br>
            <a:r>
              <a:rPr lang="en-GB" dirty="0" smtClean="0"/>
              <a:t>2020 – 2		2021 – 3	</a:t>
            </a:r>
            <a:r>
              <a:rPr lang="en-GB" dirty="0"/>
              <a:t> </a:t>
            </a:r>
            <a:r>
              <a:rPr lang="en-GB" dirty="0" smtClean="0"/>
              <a:t>2022 </a:t>
            </a:r>
            <a:r>
              <a:rPr lang="en-GB" dirty="0"/>
              <a:t>– 3 </a:t>
            </a:r>
            <a:r>
              <a:rPr lang="en-GB" dirty="0" smtClean="0"/>
              <a:t>	</a:t>
            </a:r>
            <a:endParaRPr lang="en-GB" dirty="0"/>
          </a:p>
          <a:p>
            <a:pPr fontAlgn="base"/>
            <a:r>
              <a:rPr lang="en-GB" dirty="0"/>
              <a:t>T</a:t>
            </a:r>
            <a:r>
              <a:rPr lang="mi-NZ" dirty="0" smtClean="0"/>
              <a:t>here is an Accord Sub-Group negotiating content, expectations, costs associated with travel</a:t>
            </a:r>
          </a:p>
          <a:p>
            <a:pPr fontAlgn="base"/>
            <a:r>
              <a:rPr lang="en-GB" dirty="0" smtClean="0"/>
              <a:t>PPTA </a:t>
            </a:r>
            <a:r>
              <a:rPr lang="en-GB" dirty="0"/>
              <a:t>members will use the 8 days to attend the mandated secondary sector NCEA change </a:t>
            </a:r>
            <a:r>
              <a:rPr lang="en-GB" dirty="0" smtClean="0"/>
              <a:t>days.</a:t>
            </a:r>
          </a:p>
          <a:p>
            <a:pPr fontAlgn="base"/>
            <a:r>
              <a:rPr lang="mi-NZ" dirty="0" smtClean="0"/>
              <a:t>Dates </a:t>
            </a:r>
            <a:r>
              <a:rPr lang="mi-NZ" dirty="0"/>
              <a:t>for </a:t>
            </a:r>
            <a:r>
              <a:rPr lang="mi-NZ" dirty="0" smtClean="0"/>
              <a:t>2020 see next slide</a:t>
            </a:r>
            <a:endParaRPr lang="mi-NZ" dirty="0"/>
          </a:p>
          <a:p>
            <a:pPr marL="0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3115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166869"/>
              </p:ext>
            </p:extLst>
          </p:nvPr>
        </p:nvGraphicFramePr>
        <p:xfrm>
          <a:off x="13781" y="116632"/>
          <a:ext cx="8950707" cy="5857740"/>
        </p:xfrm>
        <a:graphic>
          <a:graphicData uri="http://schemas.openxmlformats.org/drawingml/2006/table">
            <a:tbl>
              <a:tblPr/>
              <a:tblGrid>
                <a:gridCol w="1368151"/>
                <a:gridCol w="3384376"/>
                <a:gridCol w="288032"/>
                <a:gridCol w="3910148"/>
              </a:tblGrid>
              <a:tr h="129313">
                <a:tc gridSpan="4">
                  <a:txBody>
                    <a:bodyPr/>
                    <a:lstStyle/>
                    <a:p>
                      <a:pPr algn="ctr" fontAlgn="base"/>
                      <a:r>
                        <a:rPr lang="en-NZ" sz="2200" b="1" dirty="0">
                          <a:effectLst/>
                          <a:latin typeface="+mn-lt"/>
                        </a:rPr>
                        <a:t> DAY </a:t>
                      </a:r>
                      <a:r>
                        <a:rPr lang="en-NZ" sz="2200" b="1" dirty="0" smtClean="0">
                          <a:effectLst/>
                          <a:latin typeface="+mn-lt"/>
                        </a:rPr>
                        <a:t>1 AUGUST</a:t>
                      </a:r>
                      <a:endParaRPr lang="en-NZ" sz="2200" b="1" dirty="0">
                        <a:effectLst/>
                        <a:latin typeface="+mn-lt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</a:tr>
              <a:tr h="258626">
                <a:tc>
                  <a:txBody>
                    <a:bodyPr/>
                    <a:lstStyle/>
                    <a:p>
                      <a:pPr fontAlgn="base"/>
                      <a:r>
                        <a:rPr lang="en-NZ" sz="2200" b="1" dirty="0">
                          <a:effectLst/>
                          <a:latin typeface="+mn-lt"/>
                        </a:rPr>
                        <a:t>Date</a:t>
                      </a: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7F2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base"/>
                      <a:r>
                        <a:rPr lang="en-NZ" sz="2200" b="1" dirty="0">
                          <a:effectLst/>
                          <a:latin typeface="+mn-lt"/>
                        </a:rPr>
                        <a:t>Education Region 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7F2"/>
                    </a:solidFill>
                  </a:tcPr>
                </a:tc>
                <a:tc hMerge="1">
                  <a:txBody>
                    <a:bodyPr/>
                    <a:lstStyle/>
                    <a:p>
                      <a:pPr fontAlgn="base"/>
                      <a:endParaRPr lang="en-NZ" sz="2400" b="1" dirty="0">
                        <a:effectLst/>
                        <a:latin typeface="+mn-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7F2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NZ" sz="2200" b="1" dirty="0">
                          <a:effectLst/>
                          <a:latin typeface="+mn-lt"/>
                        </a:rPr>
                        <a:t>Education Region 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7F2"/>
                    </a:solidFill>
                  </a:tcPr>
                </a:tc>
              </a:tr>
              <a:tr h="258626">
                <a:tc>
                  <a:txBody>
                    <a:bodyPr/>
                    <a:lstStyle/>
                    <a:p>
                      <a:pPr fontAlgn="base"/>
                      <a:r>
                        <a:rPr lang="en-NZ" sz="2200" b="0" dirty="0" smtClean="0">
                          <a:effectLst/>
                          <a:latin typeface="+mn-lt"/>
                        </a:rPr>
                        <a:t>Tues 4</a:t>
                      </a:r>
                      <a:r>
                        <a:rPr lang="en-NZ" sz="2200" b="0" baseline="30000" dirty="0" smtClean="0">
                          <a:effectLst/>
                          <a:latin typeface="+mn-lt"/>
                        </a:rPr>
                        <a:t>th</a:t>
                      </a:r>
                      <a:r>
                        <a:rPr lang="en-NZ" sz="2200" b="0" dirty="0" smtClean="0">
                          <a:effectLst/>
                          <a:latin typeface="+mn-lt"/>
                        </a:rPr>
                        <a:t> </a:t>
                      </a:r>
                      <a:endParaRPr lang="en-NZ" sz="2200" b="0" dirty="0">
                        <a:effectLst/>
                        <a:latin typeface="+mn-lt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base"/>
                      <a:r>
                        <a:rPr lang="en-NZ" sz="2200" b="0" dirty="0">
                          <a:effectLst/>
                          <a:latin typeface="+mn-lt"/>
                        </a:rPr>
                        <a:t>Wellington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fontAlgn="base"/>
                      <a:endParaRPr lang="en-NZ" sz="2400" b="0" dirty="0">
                        <a:effectLst/>
                        <a:latin typeface="+mn-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NZ" sz="2200" b="0" dirty="0">
                          <a:effectLst/>
                          <a:latin typeface="+mn-lt"/>
                        </a:rPr>
                        <a:t>Otago Southland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58626">
                <a:tc>
                  <a:txBody>
                    <a:bodyPr/>
                    <a:lstStyle/>
                    <a:p>
                      <a:pPr fontAlgn="base"/>
                      <a:r>
                        <a:rPr lang="en-NZ" sz="2200" b="0" dirty="0" smtClean="0">
                          <a:effectLst/>
                          <a:latin typeface="+mn-lt"/>
                        </a:rPr>
                        <a:t>Thurs 6</a:t>
                      </a:r>
                      <a:r>
                        <a:rPr lang="en-NZ" sz="2200" b="0" baseline="30000" dirty="0" smtClean="0">
                          <a:effectLst/>
                          <a:latin typeface="+mn-lt"/>
                        </a:rPr>
                        <a:t>th</a:t>
                      </a:r>
                      <a:r>
                        <a:rPr lang="en-NZ" sz="2200" b="0" baseline="0" dirty="0" smtClean="0">
                          <a:effectLst/>
                          <a:latin typeface="+mn-lt"/>
                        </a:rPr>
                        <a:t> </a:t>
                      </a:r>
                      <a:endParaRPr lang="en-NZ" sz="2200" b="0" dirty="0">
                        <a:effectLst/>
                        <a:latin typeface="+mn-lt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base"/>
                      <a:r>
                        <a:rPr lang="en-NZ" sz="2200" b="0" dirty="0">
                          <a:effectLst/>
                          <a:latin typeface="+mn-lt"/>
                        </a:rPr>
                        <a:t>Auckland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fontAlgn="base"/>
                      <a:endParaRPr lang="en-NZ" sz="2400" b="0" dirty="0">
                        <a:effectLst/>
                        <a:latin typeface="+mn-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NZ" sz="2200" b="0" dirty="0">
                          <a:effectLst/>
                          <a:latin typeface="+mn-lt"/>
                        </a:rPr>
                        <a:t>Canterbury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17253">
                <a:tc>
                  <a:txBody>
                    <a:bodyPr/>
                    <a:lstStyle/>
                    <a:p>
                      <a:pPr fontAlgn="base"/>
                      <a:r>
                        <a:rPr lang="en-NZ" sz="2200" b="0" dirty="0" smtClean="0">
                          <a:effectLst/>
                          <a:latin typeface="+mn-lt"/>
                        </a:rPr>
                        <a:t>Mon 10</a:t>
                      </a:r>
                      <a:r>
                        <a:rPr lang="en-NZ" sz="2200" b="0" baseline="30000" dirty="0" smtClean="0">
                          <a:effectLst/>
                          <a:latin typeface="+mn-lt"/>
                        </a:rPr>
                        <a:t>th</a:t>
                      </a:r>
                      <a:r>
                        <a:rPr lang="en-NZ" sz="2200" b="0" baseline="0" dirty="0" smtClean="0">
                          <a:effectLst/>
                          <a:latin typeface="+mn-lt"/>
                        </a:rPr>
                        <a:t> </a:t>
                      </a:r>
                      <a:endParaRPr lang="en-NZ" sz="2200" b="0" dirty="0">
                        <a:effectLst/>
                        <a:latin typeface="+mn-lt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base"/>
                      <a:r>
                        <a:rPr lang="en-NZ" sz="2200" b="0" dirty="0" smtClean="0">
                          <a:effectLst/>
                          <a:latin typeface="+mn-lt"/>
                        </a:rPr>
                        <a:t>Nelson/Marlborough/</a:t>
                      </a:r>
                    </a:p>
                    <a:p>
                      <a:pPr fontAlgn="base"/>
                      <a:r>
                        <a:rPr lang="en-NZ" sz="2200" b="0" dirty="0" smtClean="0">
                          <a:effectLst/>
                          <a:latin typeface="+mn-lt"/>
                        </a:rPr>
                        <a:t>West </a:t>
                      </a:r>
                      <a:r>
                        <a:rPr lang="en-NZ" sz="2200" b="0" dirty="0">
                          <a:effectLst/>
                          <a:latin typeface="+mn-lt"/>
                        </a:rPr>
                        <a:t>Coast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fontAlgn="base"/>
                      <a:endParaRPr lang="en-GB" sz="2000" b="0" dirty="0">
                        <a:effectLst/>
                        <a:latin typeface="+mn-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2200" b="0" dirty="0">
                          <a:effectLst/>
                          <a:latin typeface="+mn-lt"/>
                        </a:rPr>
                        <a:t>Bay of </a:t>
                      </a:r>
                      <a:r>
                        <a:rPr lang="en-GB" sz="2200" b="0" dirty="0" smtClean="0">
                          <a:effectLst/>
                          <a:latin typeface="+mn-lt"/>
                        </a:rPr>
                        <a:t>Plenty/</a:t>
                      </a:r>
                      <a:r>
                        <a:rPr lang="en-GB" sz="2200" b="0" dirty="0" err="1" smtClean="0">
                          <a:effectLst/>
                          <a:latin typeface="+mn-lt"/>
                        </a:rPr>
                        <a:t>Rotorua</a:t>
                      </a:r>
                      <a:r>
                        <a:rPr lang="en-GB" sz="2200" b="0" dirty="0" smtClean="0">
                          <a:effectLst/>
                          <a:latin typeface="+mn-lt"/>
                        </a:rPr>
                        <a:t>/</a:t>
                      </a:r>
                      <a:r>
                        <a:rPr lang="en-GB" sz="2200" b="0" dirty="0" err="1" smtClean="0">
                          <a:effectLst/>
                          <a:latin typeface="+mn-lt"/>
                        </a:rPr>
                        <a:t>Taupō</a:t>
                      </a:r>
                      <a:endParaRPr lang="en-GB" sz="2200" b="0" dirty="0">
                        <a:effectLst/>
                        <a:latin typeface="+mn-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58626">
                <a:tc>
                  <a:txBody>
                    <a:bodyPr/>
                    <a:lstStyle/>
                    <a:p>
                      <a:pPr fontAlgn="base"/>
                      <a:r>
                        <a:rPr lang="en-NZ" sz="2200" b="0" dirty="0" smtClean="0">
                          <a:effectLst/>
                          <a:latin typeface="+mn-lt"/>
                        </a:rPr>
                        <a:t>Wed 12</a:t>
                      </a:r>
                      <a:r>
                        <a:rPr lang="en-NZ" sz="2200" b="0" baseline="30000" dirty="0" smtClean="0">
                          <a:effectLst/>
                          <a:latin typeface="+mn-lt"/>
                        </a:rPr>
                        <a:t>th</a:t>
                      </a:r>
                      <a:r>
                        <a:rPr lang="en-NZ" sz="2200" b="0" dirty="0" smtClean="0">
                          <a:effectLst/>
                          <a:latin typeface="+mn-lt"/>
                        </a:rPr>
                        <a:t> </a:t>
                      </a:r>
                      <a:endParaRPr lang="en-NZ" sz="2200" b="0" dirty="0">
                        <a:effectLst/>
                        <a:latin typeface="+mn-lt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base"/>
                      <a:r>
                        <a:rPr lang="en-NZ" sz="2200" b="0" dirty="0">
                          <a:effectLst/>
                          <a:latin typeface="+mn-lt"/>
                        </a:rPr>
                        <a:t>Waikato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fontAlgn="base"/>
                      <a:endParaRPr lang="en-NZ" sz="2400" b="0" dirty="0">
                        <a:effectLst/>
                        <a:latin typeface="+mn-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NZ" sz="2200" b="0" dirty="0">
                          <a:effectLst/>
                          <a:latin typeface="+mn-lt"/>
                        </a:rPr>
                        <a:t>Hawke's </a:t>
                      </a:r>
                      <a:r>
                        <a:rPr lang="en-NZ" sz="2200" b="0" dirty="0" smtClean="0">
                          <a:effectLst/>
                          <a:latin typeface="+mn-lt"/>
                        </a:rPr>
                        <a:t>Bay/Gisborne</a:t>
                      </a:r>
                      <a:endParaRPr lang="en-NZ" sz="2200" b="0" dirty="0">
                        <a:effectLst/>
                        <a:latin typeface="+mn-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87940">
                <a:tc>
                  <a:txBody>
                    <a:bodyPr/>
                    <a:lstStyle/>
                    <a:p>
                      <a:pPr fontAlgn="base"/>
                      <a:r>
                        <a:rPr lang="en-NZ" sz="2200" b="0" dirty="0" smtClean="0">
                          <a:effectLst/>
                          <a:latin typeface="+mn-lt"/>
                        </a:rPr>
                        <a:t>Fri 14</a:t>
                      </a:r>
                      <a:r>
                        <a:rPr lang="en-NZ" sz="2200" b="0" baseline="30000" dirty="0" smtClean="0">
                          <a:effectLst/>
                          <a:latin typeface="+mn-lt"/>
                        </a:rPr>
                        <a:t>th</a:t>
                      </a:r>
                      <a:r>
                        <a:rPr lang="en-NZ" sz="2200" b="0" baseline="0" dirty="0" smtClean="0">
                          <a:effectLst/>
                          <a:latin typeface="+mn-lt"/>
                        </a:rPr>
                        <a:t> </a:t>
                      </a:r>
                      <a:endParaRPr lang="en-NZ" sz="2200" b="0" dirty="0">
                        <a:effectLst/>
                        <a:latin typeface="+mn-lt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base"/>
                      <a:r>
                        <a:rPr lang="en-NZ" sz="2200" b="0" dirty="0">
                          <a:effectLst/>
                          <a:latin typeface="+mn-lt"/>
                        </a:rPr>
                        <a:t>Tai </a:t>
                      </a:r>
                      <a:r>
                        <a:rPr lang="en-NZ" sz="2200" b="0" dirty="0" err="1">
                          <a:effectLst/>
                          <a:latin typeface="+mn-lt"/>
                        </a:rPr>
                        <a:t>Tokerau</a:t>
                      </a:r>
                      <a:endParaRPr lang="en-NZ" sz="2200" b="0" dirty="0">
                        <a:effectLst/>
                        <a:latin typeface="+mn-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fontAlgn="base"/>
                      <a:endParaRPr lang="en-NZ" sz="2400" b="0" dirty="0">
                        <a:effectLst/>
                        <a:latin typeface="+mn-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NZ" sz="2200" b="0" dirty="0">
                          <a:effectLst/>
                          <a:latin typeface="+mn-lt"/>
                        </a:rPr>
                        <a:t>Taranaki </a:t>
                      </a:r>
                      <a:r>
                        <a:rPr lang="en-NZ" sz="2200" b="0" dirty="0" smtClean="0">
                          <a:effectLst/>
                          <a:latin typeface="+mn-lt"/>
                        </a:rPr>
                        <a:t>/Whanganui/</a:t>
                      </a:r>
                      <a:r>
                        <a:rPr lang="en-NZ" sz="2200" b="0" dirty="0" err="1" smtClean="0">
                          <a:effectLst/>
                          <a:latin typeface="+mn-lt"/>
                        </a:rPr>
                        <a:t>Manawatū</a:t>
                      </a:r>
                      <a:endParaRPr lang="en-NZ" sz="2200" b="0" dirty="0">
                        <a:effectLst/>
                        <a:latin typeface="+mn-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29313">
                <a:tc gridSpan="4">
                  <a:txBody>
                    <a:bodyPr/>
                    <a:lstStyle/>
                    <a:p>
                      <a:pPr algn="ctr" fontAlgn="base"/>
                      <a:endParaRPr lang="en-NZ" sz="2200" b="1" dirty="0">
                        <a:effectLst/>
                        <a:latin typeface="+mn-lt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</a:tr>
              <a:tr h="129313">
                <a:tc gridSpan="4">
                  <a:txBody>
                    <a:bodyPr/>
                    <a:lstStyle/>
                    <a:p>
                      <a:pPr algn="ctr" fontAlgn="base"/>
                      <a:r>
                        <a:rPr lang="en-NZ" sz="2200" b="1" dirty="0">
                          <a:effectLst/>
                          <a:latin typeface="+mn-lt"/>
                        </a:rPr>
                        <a:t>DAY </a:t>
                      </a:r>
                      <a:r>
                        <a:rPr lang="en-NZ" sz="2200" b="1" dirty="0" smtClean="0">
                          <a:effectLst/>
                          <a:latin typeface="+mn-lt"/>
                        </a:rPr>
                        <a:t>2 NOVEMBER</a:t>
                      </a:r>
                      <a:endParaRPr lang="en-NZ" sz="2200" b="1" dirty="0">
                        <a:effectLst/>
                        <a:latin typeface="+mn-lt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</a:tr>
              <a:tr h="258626">
                <a:tc>
                  <a:txBody>
                    <a:bodyPr/>
                    <a:lstStyle/>
                    <a:p>
                      <a:pPr fontAlgn="base"/>
                      <a:r>
                        <a:rPr lang="en-NZ" sz="2200" b="1" dirty="0">
                          <a:effectLst/>
                          <a:latin typeface="+mn-lt"/>
                        </a:rPr>
                        <a:t>Date</a:t>
                      </a: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NZ" sz="2200" b="1" dirty="0">
                          <a:effectLst/>
                          <a:latin typeface="+mn-lt"/>
                        </a:rPr>
                        <a:t>Education Region 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base"/>
                      <a:r>
                        <a:rPr lang="en-NZ" sz="2200" b="1" dirty="0">
                          <a:effectLst/>
                          <a:latin typeface="+mn-lt"/>
                        </a:rPr>
                        <a:t>Education Region 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</a:tr>
              <a:tr h="258626">
                <a:tc>
                  <a:txBody>
                    <a:bodyPr/>
                    <a:lstStyle/>
                    <a:p>
                      <a:pPr fontAlgn="base"/>
                      <a:r>
                        <a:rPr lang="en-NZ" sz="2200" b="0" dirty="0" smtClean="0">
                          <a:effectLst/>
                          <a:latin typeface="+mn-lt"/>
                        </a:rPr>
                        <a:t>Tue 17</a:t>
                      </a:r>
                      <a:r>
                        <a:rPr lang="en-NZ" sz="2200" b="0" baseline="30000" dirty="0" smtClean="0">
                          <a:effectLst/>
                          <a:latin typeface="+mn-lt"/>
                        </a:rPr>
                        <a:t>th</a:t>
                      </a:r>
                      <a:r>
                        <a:rPr lang="en-NZ" sz="2200" b="0" dirty="0" smtClean="0">
                          <a:effectLst/>
                          <a:latin typeface="+mn-lt"/>
                        </a:rPr>
                        <a:t> </a:t>
                      </a:r>
                      <a:endParaRPr lang="en-NZ" sz="2200" b="0" dirty="0">
                        <a:effectLst/>
                        <a:latin typeface="+mn-lt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NZ" sz="2200" b="0" dirty="0">
                          <a:effectLst/>
                          <a:latin typeface="+mn-lt"/>
                        </a:rPr>
                        <a:t>Wellington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base"/>
                      <a:r>
                        <a:rPr lang="en-NZ" sz="2200" b="0" dirty="0">
                          <a:effectLst/>
                          <a:latin typeface="+mn-lt"/>
                        </a:rPr>
                        <a:t>Otago Southland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</a:tr>
              <a:tr h="258626">
                <a:tc>
                  <a:txBody>
                    <a:bodyPr/>
                    <a:lstStyle/>
                    <a:p>
                      <a:pPr fontAlgn="base"/>
                      <a:r>
                        <a:rPr lang="en-NZ" sz="2200" b="0" dirty="0" smtClean="0">
                          <a:effectLst/>
                          <a:latin typeface="+mn-lt"/>
                        </a:rPr>
                        <a:t>Thurs 19</a:t>
                      </a:r>
                      <a:r>
                        <a:rPr lang="en-NZ" sz="2200" b="0" baseline="30000" dirty="0" smtClean="0">
                          <a:effectLst/>
                          <a:latin typeface="+mn-lt"/>
                        </a:rPr>
                        <a:t>th</a:t>
                      </a:r>
                      <a:r>
                        <a:rPr lang="en-NZ" sz="2200" b="0" baseline="0" dirty="0" smtClean="0">
                          <a:effectLst/>
                          <a:latin typeface="+mn-lt"/>
                        </a:rPr>
                        <a:t> </a:t>
                      </a:r>
                      <a:endParaRPr lang="en-NZ" sz="2200" b="0" dirty="0">
                        <a:effectLst/>
                        <a:latin typeface="+mn-lt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NZ" sz="2200" b="0" dirty="0">
                          <a:effectLst/>
                          <a:latin typeface="+mn-lt"/>
                        </a:rPr>
                        <a:t>Auckland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base"/>
                      <a:r>
                        <a:rPr lang="en-NZ" sz="2200" b="0" dirty="0">
                          <a:effectLst/>
                          <a:latin typeface="+mn-lt"/>
                        </a:rPr>
                        <a:t>Canterbury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</a:tr>
              <a:tr h="517253">
                <a:tc>
                  <a:txBody>
                    <a:bodyPr/>
                    <a:lstStyle/>
                    <a:p>
                      <a:pPr fontAlgn="base"/>
                      <a:r>
                        <a:rPr lang="en-NZ" sz="2200" b="0" dirty="0" smtClean="0">
                          <a:effectLst/>
                          <a:latin typeface="+mn-lt"/>
                        </a:rPr>
                        <a:t>Mon 23</a:t>
                      </a:r>
                      <a:r>
                        <a:rPr lang="en-NZ" sz="2200" b="0" baseline="30000" dirty="0" smtClean="0">
                          <a:effectLst/>
                          <a:latin typeface="+mn-lt"/>
                        </a:rPr>
                        <a:t>rd</a:t>
                      </a:r>
                      <a:r>
                        <a:rPr lang="en-NZ" sz="2200" b="0" baseline="0" dirty="0" smtClean="0">
                          <a:effectLst/>
                          <a:latin typeface="+mn-lt"/>
                        </a:rPr>
                        <a:t> </a:t>
                      </a:r>
                      <a:endParaRPr lang="en-NZ" sz="2200" b="0" dirty="0">
                        <a:effectLst/>
                        <a:latin typeface="+mn-lt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NZ" sz="2200" b="0" dirty="0">
                          <a:effectLst/>
                          <a:latin typeface="+mn-lt"/>
                        </a:rPr>
                        <a:t>Nelson </a:t>
                      </a:r>
                      <a:r>
                        <a:rPr lang="en-NZ" sz="2200" b="0" dirty="0" smtClean="0">
                          <a:effectLst/>
                          <a:latin typeface="+mn-lt"/>
                        </a:rPr>
                        <a:t>/Marlborough/ </a:t>
                      </a:r>
                    </a:p>
                    <a:p>
                      <a:pPr fontAlgn="base"/>
                      <a:r>
                        <a:rPr lang="en-NZ" sz="2200" b="0" dirty="0" smtClean="0">
                          <a:effectLst/>
                          <a:latin typeface="+mn-lt"/>
                        </a:rPr>
                        <a:t>West </a:t>
                      </a:r>
                      <a:r>
                        <a:rPr lang="en-NZ" sz="2200" b="0" dirty="0">
                          <a:effectLst/>
                          <a:latin typeface="+mn-lt"/>
                        </a:rPr>
                        <a:t>Coast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base"/>
                      <a:r>
                        <a:rPr lang="en-GB" sz="2200" b="0" dirty="0">
                          <a:effectLst/>
                          <a:latin typeface="+mn-lt"/>
                        </a:rPr>
                        <a:t>Bay of </a:t>
                      </a:r>
                      <a:r>
                        <a:rPr lang="en-GB" sz="2200" b="0" dirty="0" smtClean="0">
                          <a:effectLst/>
                          <a:latin typeface="+mn-lt"/>
                        </a:rPr>
                        <a:t>Plenty/</a:t>
                      </a:r>
                      <a:r>
                        <a:rPr lang="en-GB" sz="2200" b="0" dirty="0" err="1" smtClean="0">
                          <a:effectLst/>
                          <a:latin typeface="+mn-lt"/>
                        </a:rPr>
                        <a:t>Rotorua</a:t>
                      </a:r>
                      <a:r>
                        <a:rPr lang="en-GB" sz="2200" b="0" dirty="0" smtClean="0">
                          <a:effectLst/>
                          <a:latin typeface="+mn-lt"/>
                        </a:rPr>
                        <a:t>/</a:t>
                      </a:r>
                      <a:r>
                        <a:rPr lang="en-GB" sz="2200" b="0" dirty="0" err="1" smtClean="0">
                          <a:effectLst/>
                          <a:latin typeface="+mn-lt"/>
                        </a:rPr>
                        <a:t>Taupō</a:t>
                      </a:r>
                      <a:endParaRPr lang="en-GB" sz="2200" b="0" dirty="0">
                        <a:effectLst/>
                        <a:latin typeface="+mn-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</a:tr>
              <a:tr h="387940">
                <a:tc>
                  <a:txBody>
                    <a:bodyPr/>
                    <a:lstStyle/>
                    <a:p>
                      <a:pPr fontAlgn="base"/>
                      <a:r>
                        <a:rPr lang="en-NZ" sz="2200" b="0" dirty="0" smtClean="0">
                          <a:effectLst/>
                          <a:latin typeface="+mn-lt"/>
                        </a:rPr>
                        <a:t>Wed 25</a:t>
                      </a:r>
                      <a:r>
                        <a:rPr lang="en-NZ" sz="2200" b="0" baseline="30000" dirty="0" smtClean="0">
                          <a:effectLst/>
                          <a:latin typeface="+mn-lt"/>
                        </a:rPr>
                        <a:t>th</a:t>
                      </a:r>
                      <a:r>
                        <a:rPr lang="en-NZ" sz="2200" b="0" baseline="0" dirty="0" smtClean="0">
                          <a:effectLst/>
                          <a:latin typeface="+mn-lt"/>
                        </a:rPr>
                        <a:t> </a:t>
                      </a:r>
                      <a:endParaRPr lang="en-NZ" sz="2200" b="0" dirty="0">
                        <a:effectLst/>
                        <a:latin typeface="+mn-lt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NZ" sz="2200" b="0" dirty="0">
                          <a:effectLst/>
                          <a:latin typeface="+mn-lt"/>
                        </a:rPr>
                        <a:t>Waikato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base"/>
                      <a:r>
                        <a:rPr lang="en-NZ" sz="2200" b="0" dirty="0">
                          <a:effectLst/>
                          <a:latin typeface="+mn-lt"/>
                        </a:rPr>
                        <a:t>Hawke's </a:t>
                      </a:r>
                      <a:r>
                        <a:rPr lang="en-NZ" sz="2200" b="0" dirty="0" smtClean="0">
                          <a:effectLst/>
                          <a:latin typeface="+mn-lt"/>
                        </a:rPr>
                        <a:t>Bay/Gisborne</a:t>
                      </a:r>
                      <a:endParaRPr lang="en-NZ" sz="2200" b="0" dirty="0">
                        <a:effectLst/>
                        <a:latin typeface="+mn-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</a:tr>
              <a:tr h="387940">
                <a:tc>
                  <a:txBody>
                    <a:bodyPr/>
                    <a:lstStyle/>
                    <a:p>
                      <a:pPr fontAlgn="base"/>
                      <a:r>
                        <a:rPr lang="en-NZ" sz="2200" b="0" dirty="0" smtClean="0">
                          <a:effectLst/>
                          <a:latin typeface="+mn-lt"/>
                        </a:rPr>
                        <a:t>Fri</a:t>
                      </a:r>
                      <a:r>
                        <a:rPr lang="en-NZ" sz="2200" b="0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NZ" sz="2200" b="0" dirty="0" smtClean="0">
                          <a:effectLst/>
                          <a:latin typeface="+mn-lt"/>
                        </a:rPr>
                        <a:t>27</a:t>
                      </a:r>
                      <a:r>
                        <a:rPr lang="en-NZ" sz="2200" b="0" baseline="30000" dirty="0" smtClean="0">
                          <a:effectLst/>
                          <a:latin typeface="+mn-lt"/>
                        </a:rPr>
                        <a:t>th</a:t>
                      </a:r>
                      <a:r>
                        <a:rPr lang="en-NZ" sz="2200" b="0" baseline="0" dirty="0" smtClean="0">
                          <a:effectLst/>
                          <a:latin typeface="+mn-lt"/>
                        </a:rPr>
                        <a:t> </a:t>
                      </a:r>
                      <a:endParaRPr lang="en-NZ" sz="2200" b="0" dirty="0">
                        <a:effectLst/>
                        <a:latin typeface="+mn-lt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NZ" sz="2200" b="0" dirty="0">
                          <a:effectLst/>
                          <a:latin typeface="+mn-lt"/>
                        </a:rPr>
                        <a:t>Tai </a:t>
                      </a:r>
                      <a:r>
                        <a:rPr lang="en-NZ" sz="2200" b="0" dirty="0" err="1">
                          <a:effectLst/>
                          <a:latin typeface="+mn-lt"/>
                        </a:rPr>
                        <a:t>Tokerau</a:t>
                      </a:r>
                      <a:endParaRPr lang="en-NZ" sz="2200" b="0" dirty="0">
                        <a:effectLst/>
                        <a:latin typeface="+mn-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base"/>
                      <a:r>
                        <a:rPr lang="en-NZ" sz="2200" b="0" dirty="0" smtClean="0">
                          <a:effectLst/>
                          <a:latin typeface="+mn-lt"/>
                        </a:rPr>
                        <a:t>Taranaki/Whanganui/</a:t>
                      </a:r>
                      <a:r>
                        <a:rPr lang="en-NZ" sz="2200" b="0" dirty="0" err="1" smtClean="0">
                          <a:effectLst/>
                          <a:latin typeface="+mn-lt"/>
                        </a:rPr>
                        <a:t>Manawatū</a:t>
                      </a:r>
                      <a:endParaRPr lang="en-NZ" sz="2200" b="0" dirty="0">
                        <a:effectLst/>
                        <a:latin typeface="+mn-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533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590</Words>
  <Application>Microsoft Office PowerPoint</Application>
  <PresentationFormat>On-screen Show (4:3)</PresentationFormat>
  <Paragraphs>118</Paragraphs>
  <Slides>11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NCEA REVIEW update for I &amp; O, 2020</vt:lpstr>
      <vt:lpstr>Background</vt:lpstr>
      <vt:lpstr>PowerPoint Presentation</vt:lpstr>
      <vt:lpstr>Outline</vt:lpstr>
      <vt:lpstr>Review of Achievement Standards (RAS)</vt:lpstr>
      <vt:lpstr>PowerPoint Presentation</vt:lpstr>
      <vt:lpstr>PowerPoint Presentation</vt:lpstr>
      <vt:lpstr>TODs: Teacher Only Days</vt:lpstr>
      <vt:lpstr>PowerPoint Presentation</vt:lpstr>
      <vt:lpstr>What can I do?</vt:lpstr>
      <vt:lpstr>NCEA REVIEW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NCEA REVIEW update for I &amp; O, 2020</dc:title>
  <dc:creator>Adele Scott</dc:creator>
  <cp:lastModifiedBy>Adele Scott</cp:lastModifiedBy>
  <cp:revision>2</cp:revision>
  <dcterms:created xsi:type="dcterms:W3CDTF">2020-03-10T23:00:46Z</dcterms:created>
  <dcterms:modified xsi:type="dcterms:W3CDTF">2020-03-10T23:22:44Z</dcterms:modified>
</cp:coreProperties>
</file>