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5" r:id="rId5"/>
    <p:sldId id="266" r:id="rId6"/>
    <p:sldId id="275" r:id="rId7"/>
    <p:sldId id="269" r:id="rId8"/>
    <p:sldId id="270" r:id="rId9"/>
    <p:sldId id="271" r:id="rId10"/>
    <p:sldId id="273" r:id="rId11"/>
    <p:sldId id="267" r:id="rId12"/>
    <p:sldId id="26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5" autoAdjust="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30DE4-630D-4B87-8840-2EF6E366700B}" type="datetimeFigureOut">
              <a:rPr lang="en-NZ" smtClean="0"/>
              <a:t>3/06/2024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A5465-7E59-4E54-AE5A-ECE91784A198}" type="slidenum">
              <a:rPr lang="en-NZ" smtClean="0"/>
              <a:t>‹#›</a:t>
            </a:fld>
            <a:endParaRPr lang="en-NZ"/>
          </a:p>
        </p:txBody>
      </p:sp>
    </p:spTree>
    <p:extLst>
      <p:ext uri="{BB962C8B-B14F-4D97-AF65-F5344CB8AC3E}">
        <p14:creationId xmlns:p14="http://schemas.microsoft.com/office/powerpoint/2010/main" val="32033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33A5465-7E59-4E54-AE5A-ECE91784A198}" type="slidenum">
              <a:rPr lang="en-NZ" smtClean="0"/>
              <a:t>3</a:t>
            </a:fld>
            <a:endParaRPr lang="en-NZ"/>
          </a:p>
        </p:txBody>
      </p:sp>
    </p:spTree>
    <p:extLst>
      <p:ext uri="{BB962C8B-B14F-4D97-AF65-F5344CB8AC3E}">
        <p14:creationId xmlns:p14="http://schemas.microsoft.com/office/powerpoint/2010/main" val="1479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Consider adding any specific branch feedback or questions that people may have. For additional updated information and FAQs to support conversation or answer any questions, check out the PPTA campaign website: https://www.ppta.org.nz/campaigns/charter-schools/ </a:t>
            </a:r>
          </a:p>
        </p:txBody>
      </p:sp>
      <p:sp>
        <p:nvSpPr>
          <p:cNvPr id="4" name="Slide Number Placeholder 3"/>
          <p:cNvSpPr>
            <a:spLocks noGrp="1"/>
          </p:cNvSpPr>
          <p:nvPr>
            <p:ph type="sldNum" sz="quarter" idx="5"/>
          </p:nvPr>
        </p:nvSpPr>
        <p:spPr/>
        <p:txBody>
          <a:bodyPr/>
          <a:lstStyle/>
          <a:p>
            <a:fld id="{733A5465-7E59-4E54-AE5A-ECE91784A198}" type="slidenum">
              <a:rPr lang="en-NZ" smtClean="0"/>
              <a:t>6</a:t>
            </a:fld>
            <a:endParaRPr lang="en-NZ"/>
          </a:p>
        </p:txBody>
      </p:sp>
    </p:spTree>
    <p:extLst>
      <p:ext uri="{BB962C8B-B14F-4D97-AF65-F5344CB8AC3E}">
        <p14:creationId xmlns:p14="http://schemas.microsoft.com/office/powerpoint/2010/main" val="212801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This slide only applies if your branch pass the motions and agree to sign the resolution. If the motions do not pass, let your field officer know. </a:t>
            </a:r>
          </a:p>
          <a:p>
            <a:pPr marL="171450" indent="-171450">
              <a:buFont typeface="Arial" panose="020B0604020202020204" pitchFamily="34" charset="0"/>
              <a:buChar char="•"/>
            </a:pPr>
            <a:r>
              <a:rPr lang="en-NZ"/>
              <a:t>Assign a member(s) of your branch to each of the follow-up actions. </a:t>
            </a:r>
          </a:p>
          <a:p>
            <a:pPr marL="171450" indent="-171450">
              <a:buFont typeface="Arial" panose="020B0604020202020204" pitchFamily="34" charset="0"/>
              <a:buChar char="•"/>
            </a:pPr>
            <a:r>
              <a:rPr lang="en-NZ"/>
              <a:t>Encourage all members to write to the local MP and let them know why they wish to remain a state school. </a:t>
            </a:r>
          </a:p>
        </p:txBody>
      </p:sp>
      <p:sp>
        <p:nvSpPr>
          <p:cNvPr id="4" name="Slide Number Placeholder 3"/>
          <p:cNvSpPr>
            <a:spLocks noGrp="1"/>
          </p:cNvSpPr>
          <p:nvPr>
            <p:ph type="sldNum" sz="quarter" idx="5"/>
          </p:nvPr>
        </p:nvSpPr>
        <p:spPr/>
        <p:txBody>
          <a:bodyPr/>
          <a:lstStyle/>
          <a:p>
            <a:fld id="{733A5465-7E59-4E54-AE5A-ECE91784A198}" type="slidenum">
              <a:rPr lang="en-NZ" smtClean="0"/>
              <a:t>8</a:t>
            </a:fld>
            <a:endParaRPr lang="en-NZ"/>
          </a:p>
        </p:txBody>
      </p:sp>
    </p:spTree>
    <p:extLst>
      <p:ext uri="{BB962C8B-B14F-4D97-AF65-F5344CB8AC3E}">
        <p14:creationId xmlns:p14="http://schemas.microsoft.com/office/powerpoint/2010/main" val="99892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1" name="Picture 20" descr="A blue and white background with text&#10;&#10;Description automatically generated">
            <a:extLst>
              <a:ext uri="{FF2B5EF4-FFF2-40B4-BE49-F238E27FC236}">
                <a16:creationId xmlns:a16="http://schemas.microsoft.com/office/drawing/2014/main" id="{05919FA1-0BC4-2684-D7CA-5C73925967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1154"/>
          <a:stretch/>
        </p:blipFill>
        <p:spPr>
          <a:xfrm>
            <a:off x="0" y="0"/>
            <a:ext cx="12192000" cy="6778869"/>
          </a:xfrm>
          <a:prstGeom prst="rect">
            <a:avLst/>
          </a:prstGeom>
        </p:spPr>
      </p:pic>
    </p:spTree>
    <p:extLst>
      <p:ext uri="{BB962C8B-B14F-4D97-AF65-F5344CB8AC3E}">
        <p14:creationId xmlns:p14="http://schemas.microsoft.com/office/powerpoint/2010/main" val="132656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2831C55-CDBD-984C-6CBF-E81130362F31}"/>
              </a:ext>
            </a:extLst>
          </p:cNvPr>
          <p:cNvGrpSpPr/>
          <p:nvPr userDrawn="1"/>
        </p:nvGrpSpPr>
        <p:grpSpPr>
          <a:xfrm>
            <a:off x="-376090" y="2875203"/>
            <a:ext cx="5290990" cy="3738494"/>
            <a:chOff x="-471340" y="2432115"/>
            <a:chExt cx="5967265" cy="4216335"/>
          </a:xfrm>
        </p:grpSpPr>
        <p:pic>
          <p:nvPicPr>
            <p:cNvPr id="5" name="Picture 4" descr="A black and white pattern&#10;&#10;Description automatically generated">
              <a:extLst>
                <a:ext uri="{FF2B5EF4-FFF2-40B4-BE49-F238E27FC236}">
                  <a16:creationId xmlns:a16="http://schemas.microsoft.com/office/drawing/2014/main" id="{90787282-A385-ED9F-693D-01181F50139C}"/>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71530"/>
            <a:stretch/>
          </p:blipFill>
          <p:spPr>
            <a:xfrm>
              <a:off x="-471340" y="2809286"/>
              <a:ext cx="5165889" cy="3656399"/>
            </a:xfrm>
            <a:prstGeom prst="rect">
              <a:avLst/>
            </a:prstGeom>
          </p:spPr>
        </p:pic>
        <p:sp>
          <p:nvSpPr>
            <p:cNvPr id="6" name="Freeform: Shape 5">
              <a:extLst>
                <a:ext uri="{FF2B5EF4-FFF2-40B4-BE49-F238E27FC236}">
                  <a16:creationId xmlns:a16="http://schemas.microsoft.com/office/drawing/2014/main" id="{D2D5F165-A88C-BCC8-7727-CF1908F3CF4D}"/>
                </a:ext>
              </a:extLst>
            </p:cNvPr>
            <p:cNvSpPr>
              <a:spLocks/>
            </p:cNvSpPr>
            <p:nvPr userDrawn="1"/>
          </p:nvSpPr>
          <p:spPr>
            <a:xfrm>
              <a:off x="1536569" y="2432115"/>
              <a:ext cx="3478491" cy="3610466"/>
            </a:xfrm>
            <a:custGeom>
              <a:avLst/>
              <a:gdLst>
                <a:gd name="connsiteX0" fmla="*/ 0 w 3478491"/>
                <a:gd name="connsiteY0" fmla="*/ 386499 h 3610466"/>
                <a:gd name="connsiteX1" fmla="*/ 18854 w 3478491"/>
                <a:gd name="connsiteY1" fmla="*/ 980388 h 3610466"/>
                <a:gd name="connsiteX2" fmla="*/ 65988 w 3478491"/>
                <a:gd name="connsiteY2" fmla="*/ 1272619 h 3610466"/>
                <a:gd name="connsiteX3" fmla="*/ 386499 w 3478491"/>
                <a:gd name="connsiteY3" fmla="*/ 1611984 h 3610466"/>
                <a:gd name="connsiteX4" fmla="*/ 725864 w 3478491"/>
                <a:gd name="connsiteY4" fmla="*/ 1197205 h 3610466"/>
                <a:gd name="connsiteX5" fmla="*/ 1168924 w 3478491"/>
                <a:gd name="connsiteY5" fmla="*/ 1602557 h 3610466"/>
                <a:gd name="connsiteX6" fmla="*/ 1216058 w 3478491"/>
                <a:gd name="connsiteY6" fmla="*/ 1762813 h 3610466"/>
                <a:gd name="connsiteX7" fmla="*/ 1206631 w 3478491"/>
                <a:gd name="connsiteY7" fmla="*/ 2064471 h 3610466"/>
                <a:gd name="connsiteX8" fmla="*/ 1508289 w 3478491"/>
                <a:gd name="connsiteY8" fmla="*/ 2479250 h 3610466"/>
                <a:gd name="connsiteX9" fmla="*/ 1932495 w 3478491"/>
                <a:gd name="connsiteY9" fmla="*/ 2111605 h 3610466"/>
                <a:gd name="connsiteX10" fmla="*/ 2384982 w 3478491"/>
                <a:gd name="connsiteY10" fmla="*/ 2554664 h 3610466"/>
                <a:gd name="connsiteX11" fmla="*/ 2403835 w 3478491"/>
                <a:gd name="connsiteY11" fmla="*/ 2856322 h 3610466"/>
                <a:gd name="connsiteX12" fmla="*/ 2384982 w 3478491"/>
                <a:gd name="connsiteY12" fmla="*/ 3054285 h 3610466"/>
                <a:gd name="connsiteX13" fmla="*/ 3007151 w 3478491"/>
                <a:gd name="connsiteY13" fmla="*/ 3610466 h 3610466"/>
                <a:gd name="connsiteX14" fmla="*/ 3478491 w 3478491"/>
                <a:gd name="connsiteY14" fmla="*/ 2309567 h 3610466"/>
                <a:gd name="connsiteX15" fmla="*/ 3308808 w 3478491"/>
                <a:gd name="connsiteY15" fmla="*/ 0 h 3610466"/>
                <a:gd name="connsiteX16" fmla="*/ 0 w 3478491"/>
                <a:gd name="connsiteY16" fmla="*/ 386499 h 36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8491" h="3610466">
                  <a:moveTo>
                    <a:pt x="0" y="386499"/>
                  </a:moveTo>
                  <a:lnTo>
                    <a:pt x="18854" y="980388"/>
                  </a:lnTo>
                  <a:lnTo>
                    <a:pt x="65988" y="1272619"/>
                  </a:lnTo>
                  <a:lnTo>
                    <a:pt x="386499" y="1611984"/>
                  </a:lnTo>
                  <a:lnTo>
                    <a:pt x="725864" y="1197205"/>
                  </a:lnTo>
                  <a:lnTo>
                    <a:pt x="1168924" y="1602557"/>
                  </a:lnTo>
                  <a:lnTo>
                    <a:pt x="1216058" y="1762813"/>
                  </a:lnTo>
                  <a:lnTo>
                    <a:pt x="1206631" y="2064471"/>
                  </a:lnTo>
                  <a:lnTo>
                    <a:pt x="1508289" y="2479250"/>
                  </a:lnTo>
                  <a:lnTo>
                    <a:pt x="1932495" y="2111605"/>
                  </a:lnTo>
                  <a:lnTo>
                    <a:pt x="2384982" y="2554664"/>
                  </a:lnTo>
                  <a:lnTo>
                    <a:pt x="2403835" y="2856322"/>
                  </a:lnTo>
                  <a:lnTo>
                    <a:pt x="2384982" y="3054285"/>
                  </a:lnTo>
                  <a:lnTo>
                    <a:pt x="3007151" y="3610466"/>
                  </a:lnTo>
                  <a:lnTo>
                    <a:pt x="3478491" y="2309567"/>
                  </a:lnTo>
                  <a:lnTo>
                    <a:pt x="3308808" y="0"/>
                  </a:lnTo>
                  <a:lnTo>
                    <a:pt x="0" y="38649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Shape 11">
              <a:extLst>
                <a:ext uri="{FF2B5EF4-FFF2-40B4-BE49-F238E27FC236}">
                  <a16:creationId xmlns:a16="http://schemas.microsoft.com/office/drawing/2014/main" id="{E09DF36B-766C-8B9A-39C5-9804DC26AC7F}"/>
                </a:ext>
              </a:extLst>
            </p:cNvPr>
            <p:cNvSpPr>
              <a:spLocks/>
            </p:cNvSpPr>
            <p:nvPr userDrawn="1"/>
          </p:nvSpPr>
          <p:spPr>
            <a:xfrm>
              <a:off x="4243388" y="5953125"/>
              <a:ext cx="85725" cy="338138"/>
            </a:xfrm>
            <a:custGeom>
              <a:avLst/>
              <a:gdLst>
                <a:gd name="connsiteX0" fmla="*/ 0 w 85725"/>
                <a:gd name="connsiteY0" fmla="*/ 0 h 338138"/>
                <a:gd name="connsiteX1" fmla="*/ 85725 w 85725"/>
                <a:gd name="connsiteY1" fmla="*/ 0 h 338138"/>
                <a:gd name="connsiteX2" fmla="*/ 71437 w 85725"/>
                <a:gd name="connsiteY2" fmla="*/ 338138 h 338138"/>
                <a:gd name="connsiteX3" fmla="*/ 0 w 85725"/>
                <a:gd name="connsiteY3" fmla="*/ 280988 h 338138"/>
                <a:gd name="connsiteX4" fmla="*/ 0 w 85725"/>
                <a:gd name="connsiteY4" fmla="*/ 0 h 33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338138">
                  <a:moveTo>
                    <a:pt x="0" y="0"/>
                  </a:moveTo>
                  <a:lnTo>
                    <a:pt x="85725" y="0"/>
                  </a:lnTo>
                  <a:lnTo>
                    <a:pt x="71437" y="338138"/>
                  </a:lnTo>
                  <a:lnTo>
                    <a:pt x="0" y="280988"/>
                  </a:lnTo>
                  <a:cubicBezTo>
                    <a:pt x="1587" y="184150"/>
                    <a:pt x="3175" y="87313"/>
                    <a:pt x="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descr="A black and white pattern&#10;&#10;Description automatically generated">
              <a:extLst>
                <a:ext uri="{FF2B5EF4-FFF2-40B4-BE49-F238E27FC236}">
                  <a16:creationId xmlns:a16="http://schemas.microsoft.com/office/drawing/2014/main" id="{07E54373-1B78-A381-970B-FB7C4C1BC40D}"/>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r="74996" b="92608"/>
            <a:stretch/>
          </p:blipFill>
          <p:spPr>
            <a:xfrm>
              <a:off x="3874220" y="5516448"/>
              <a:ext cx="1291669" cy="949237"/>
            </a:xfrm>
            <a:prstGeom prst="rect">
              <a:avLst/>
            </a:prstGeom>
          </p:spPr>
        </p:pic>
        <p:sp>
          <p:nvSpPr>
            <p:cNvPr id="13" name="Freeform: Shape 12">
              <a:extLst>
                <a:ext uri="{FF2B5EF4-FFF2-40B4-BE49-F238E27FC236}">
                  <a16:creationId xmlns:a16="http://schemas.microsoft.com/office/drawing/2014/main" id="{6594A78F-E0BD-4234-4626-E30E51ED9CFD}"/>
                </a:ext>
              </a:extLst>
            </p:cNvPr>
            <p:cNvSpPr>
              <a:spLocks/>
            </p:cNvSpPr>
            <p:nvPr userDrawn="1"/>
          </p:nvSpPr>
          <p:spPr>
            <a:xfrm>
              <a:off x="4908550" y="5330825"/>
              <a:ext cx="587375" cy="1317625"/>
            </a:xfrm>
            <a:custGeom>
              <a:avLst/>
              <a:gdLst>
                <a:gd name="connsiteX0" fmla="*/ 184150 w 587375"/>
                <a:gd name="connsiteY0" fmla="*/ 587375 h 1317625"/>
                <a:gd name="connsiteX1" fmla="*/ 219075 w 587375"/>
                <a:gd name="connsiteY1" fmla="*/ 717550 h 1317625"/>
                <a:gd name="connsiteX2" fmla="*/ 193675 w 587375"/>
                <a:gd name="connsiteY2" fmla="*/ 1006475 h 1317625"/>
                <a:gd name="connsiteX3" fmla="*/ 0 w 587375"/>
                <a:gd name="connsiteY3" fmla="*/ 1222375 h 1317625"/>
                <a:gd name="connsiteX4" fmla="*/ 574675 w 587375"/>
                <a:gd name="connsiteY4" fmla="*/ 1317625 h 1317625"/>
                <a:gd name="connsiteX5" fmla="*/ 587375 w 587375"/>
                <a:gd name="connsiteY5" fmla="*/ 0 h 1317625"/>
                <a:gd name="connsiteX6" fmla="*/ 184150 w 587375"/>
                <a:gd name="connsiteY6" fmla="*/ 58737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375" h="1317625">
                  <a:moveTo>
                    <a:pt x="184150" y="587375"/>
                  </a:moveTo>
                  <a:lnTo>
                    <a:pt x="219075" y="717550"/>
                  </a:lnTo>
                  <a:lnTo>
                    <a:pt x="193675" y="1006475"/>
                  </a:lnTo>
                  <a:lnTo>
                    <a:pt x="0" y="1222375"/>
                  </a:lnTo>
                  <a:lnTo>
                    <a:pt x="574675" y="1317625"/>
                  </a:lnTo>
                  <a:lnTo>
                    <a:pt x="587375" y="0"/>
                  </a:lnTo>
                  <a:lnTo>
                    <a:pt x="184150" y="58737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cxnSp>
        <p:nvCxnSpPr>
          <p:cNvPr id="11" name="Straight Connector 10">
            <a:extLst>
              <a:ext uri="{FF2B5EF4-FFF2-40B4-BE49-F238E27FC236}">
                <a16:creationId xmlns:a16="http://schemas.microsoft.com/office/drawing/2014/main" id="{B1CC61CD-749C-77D7-51E8-CBBCE2B89A2D}"/>
              </a:ext>
            </a:extLst>
          </p:cNvPr>
          <p:cNvCxnSpPr/>
          <p:nvPr userDrawn="1"/>
        </p:nvCxnSpPr>
        <p:spPr>
          <a:xfrm>
            <a:off x="0" y="6454775"/>
            <a:ext cx="12022372" cy="0"/>
          </a:xfrm>
          <a:prstGeom prst="line">
            <a:avLst/>
          </a:prstGeom>
          <a:ln w="22225">
            <a:solidFill>
              <a:srgbClr val="E30613"/>
            </a:solidFill>
          </a:ln>
        </p:spPr>
        <p:style>
          <a:lnRef idx="2">
            <a:schemeClr val="accent1"/>
          </a:lnRef>
          <a:fillRef idx="0">
            <a:schemeClr val="accent1"/>
          </a:fillRef>
          <a:effectRef idx="1">
            <a:schemeClr val="accent1"/>
          </a:effectRef>
          <a:fontRef idx="minor">
            <a:schemeClr val="tx1"/>
          </a:fontRef>
        </p:style>
      </p:cxnSp>
      <p:sp>
        <p:nvSpPr>
          <p:cNvPr id="19" name="Title 18">
            <a:extLst>
              <a:ext uri="{FF2B5EF4-FFF2-40B4-BE49-F238E27FC236}">
                <a16:creationId xmlns:a16="http://schemas.microsoft.com/office/drawing/2014/main" id="{7CA14B8C-50FD-97CB-9B14-042F2298C9D5}"/>
              </a:ext>
            </a:extLst>
          </p:cNvPr>
          <p:cNvSpPr>
            <a:spLocks noGrp="1"/>
          </p:cNvSpPr>
          <p:nvPr>
            <p:ph type="title"/>
          </p:nvPr>
        </p:nvSpPr>
        <p:spPr>
          <a:xfrm>
            <a:off x="1404260" y="365125"/>
            <a:ext cx="9141261" cy="1325563"/>
          </a:xfrm>
        </p:spPr>
        <p:txBody>
          <a:bodyPr/>
          <a:lstStyle/>
          <a:p>
            <a:r>
              <a:rPr lang="en-US"/>
              <a:t>Click to edit Master title style</a:t>
            </a:r>
            <a:endParaRPr lang="en-NZ"/>
          </a:p>
        </p:txBody>
      </p:sp>
      <p:sp>
        <p:nvSpPr>
          <p:cNvPr id="24" name="Text Placeholder 23">
            <a:extLst>
              <a:ext uri="{FF2B5EF4-FFF2-40B4-BE49-F238E27FC236}">
                <a16:creationId xmlns:a16="http://schemas.microsoft.com/office/drawing/2014/main" id="{681D21E8-4CB0-42A0-B5B9-546DF04681E9}"/>
              </a:ext>
            </a:extLst>
          </p:cNvPr>
          <p:cNvSpPr>
            <a:spLocks noGrp="1"/>
          </p:cNvSpPr>
          <p:nvPr>
            <p:ph type="body" sz="quarter" idx="10"/>
          </p:nvPr>
        </p:nvSpPr>
        <p:spPr>
          <a:xfrm>
            <a:off x="1630324" y="1828800"/>
            <a:ext cx="8931764"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42FF613F-27E4-AC39-E3AF-F380487043DA}"/>
              </a:ext>
            </a:extLst>
          </p:cNvPr>
          <p:cNvPicPr>
            <a:picLocks noChangeAspect="1"/>
          </p:cNvPicPr>
          <p:nvPr userDrawn="1"/>
        </p:nvPicPr>
        <p:blipFill rotWithShape="1">
          <a:blip r:embed="rId4"/>
          <a:srcRect l="-514" t="17647" r="514" b="10423"/>
          <a:stretch/>
        </p:blipFill>
        <p:spPr>
          <a:xfrm>
            <a:off x="10589421" y="0"/>
            <a:ext cx="1476849" cy="1264636"/>
          </a:xfrm>
          <a:prstGeom prst="rect">
            <a:avLst/>
          </a:prstGeom>
        </p:spPr>
      </p:pic>
      <p:pic>
        <p:nvPicPr>
          <p:cNvPr id="3" name="Picture 2" descr="A red and blue sign with white text&#10;&#10;Description automatically generated">
            <a:extLst>
              <a:ext uri="{FF2B5EF4-FFF2-40B4-BE49-F238E27FC236}">
                <a16:creationId xmlns:a16="http://schemas.microsoft.com/office/drawing/2014/main" id="{1BC8BEB6-7197-C288-8562-3625694826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79805" y="4946650"/>
            <a:ext cx="1612195" cy="2014818"/>
          </a:xfrm>
          <a:prstGeom prst="rect">
            <a:avLst/>
          </a:prstGeom>
        </p:spPr>
      </p:pic>
    </p:spTree>
    <p:extLst>
      <p:ext uri="{BB962C8B-B14F-4D97-AF65-F5344CB8AC3E}">
        <p14:creationId xmlns:p14="http://schemas.microsoft.com/office/powerpoint/2010/main" val="321688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2831C55-CDBD-984C-6CBF-E81130362F31}"/>
              </a:ext>
            </a:extLst>
          </p:cNvPr>
          <p:cNvGrpSpPr/>
          <p:nvPr userDrawn="1"/>
        </p:nvGrpSpPr>
        <p:grpSpPr>
          <a:xfrm>
            <a:off x="-376090" y="2875203"/>
            <a:ext cx="5290990" cy="3738494"/>
            <a:chOff x="-471340" y="2432115"/>
            <a:chExt cx="5967265" cy="4216335"/>
          </a:xfrm>
        </p:grpSpPr>
        <p:pic>
          <p:nvPicPr>
            <p:cNvPr id="5" name="Picture 4" descr="A black and white pattern&#10;&#10;Description automatically generated">
              <a:extLst>
                <a:ext uri="{FF2B5EF4-FFF2-40B4-BE49-F238E27FC236}">
                  <a16:creationId xmlns:a16="http://schemas.microsoft.com/office/drawing/2014/main" id="{90787282-A385-ED9F-693D-01181F50139C}"/>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71530"/>
            <a:stretch/>
          </p:blipFill>
          <p:spPr>
            <a:xfrm>
              <a:off x="-471340" y="2809286"/>
              <a:ext cx="5165889" cy="3656399"/>
            </a:xfrm>
            <a:prstGeom prst="rect">
              <a:avLst/>
            </a:prstGeom>
          </p:spPr>
        </p:pic>
        <p:sp>
          <p:nvSpPr>
            <p:cNvPr id="6" name="Freeform: Shape 5">
              <a:extLst>
                <a:ext uri="{FF2B5EF4-FFF2-40B4-BE49-F238E27FC236}">
                  <a16:creationId xmlns:a16="http://schemas.microsoft.com/office/drawing/2014/main" id="{D2D5F165-A88C-BCC8-7727-CF1908F3CF4D}"/>
                </a:ext>
              </a:extLst>
            </p:cNvPr>
            <p:cNvSpPr>
              <a:spLocks/>
            </p:cNvSpPr>
            <p:nvPr userDrawn="1"/>
          </p:nvSpPr>
          <p:spPr>
            <a:xfrm>
              <a:off x="1536569" y="2432115"/>
              <a:ext cx="3478491" cy="3610466"/>
            </a:xfrm>
            <a:custGeom>
              <a:avLst/>
              <a:gdLst>
                <a:gd name="connsiteX0" fmla="*/ 0 w 3478491"/>
                <a:gd name="connsiteY0" fmla="*/ 386499 h 3610466"/>
                <a:gd name="connsiteX1" fmla="*/ 18854 w 3478491"/>
                <a:gd name="connsiteY1" fmla="*/ 980388 h 3610466"/>
                <a:gd name="connsiteX2" fmla="*/ 65988 w 3478491"/>
                <a:gd name="connsiteY2" fmla="*/ 1272619 h 3610466"/>
                <a:gd name="connsiteX3" fmla="*/ 386499 w 3478491"/>
                <a:gd name="connsiteY3" fmla="*/ 1611984 h 3610466"/>
                <a:gd name="connsiteX4" fmla="*/ 725864 w 3478491"/>
                <a:gd name="connsiteY4" fmla="*/ 1197205 h 3610466"/>
                <a:gd name="connsiteX5" fmla="*/ 1168924 w 3478491"/>
                <a:gd name="connsiteY5" fmla="*/ 1602557 h 3610466"/>
                <a:gd name="connsiteX6" fmla="*/ 1216058 w 3478491"/>
                <a:gd name="connsiteY6" fmla="*/ 1762813 h 3610466"/>
                <a:gd name="connsiteX7" fmla="*/ 1206631 w 3478491"/>
                <a:gd name="connsiteY7" fmla="*/ 2064471 h 3610466"/>
                <a:gd name="connsiteX8" fmla="*/ 1508289 w 3478491"/>
                <a:gd name="connsiteY8" fmla="*/ 2479250 h 3610466"/>
                <a:gd name="connsiteX9" fmla="*/ 1932495 w 3478491"/>
                <a:gd name="connsiteY9" fmla="*/ 2111605 h 3610466"/>
                <a:gd name="connsiteX10" fmla="*/ 2384982 w 3478491"/>
                <a:gd name="connsiteY10" fmla="*/ 2554664 h 3610466"/>
                <a:gd name="connsiteX11" fmla="*/ 2403835 w 3478491"/>
                <a:gd name="connsiteY11" fmla="*/ 2856322 h 3610466"/>
                <a:gd name="connsiteX12" fmla="*/ 2384982 w 3478491"/>
                <a:gd name="connsiteY12" fmla="*/ 3054285 h 3610466"/>
                <a:gd name="connsiteX13" fmla="*/ 3007151 w 3478491"/>
                <a:gd name="connsiteY13" fmla="*/ 3610466 h 3610466"/>
                <a:gd name="connsiteX14" fmla="*/ 3478491 w 3478491"/>
                <a:gd name="connsiteY14" fmla="*/ 2309567 h 3610466"/>
                <a:gd name="connsiteX15" fmla="*/ 3308808 w 3478491"/>
                <a:gd name="connsiteY15" fmla="*/ 0 h 3610466"/>
                <a:gd name="connsiteX16" fmla="*/ 0 w 3478491"/>
                <a:gd name="connsiteY16" fmla="*/ 386499 h 36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8491" h="3610466">
                  <a:moveTo>
                    <a:pt x="0" y="386499"/>
                  </a:moveTo>
                  <a:lnTo>
                    <a:pt x="18854" y="980388"/>
                  </a:lnTo>
                  <a:lnTo>
                    <a:pt x="65988" y="1272619"/>
                  </a:lnTo>
                  <a:lnTo>
                    <a:pt x="386499" y="1611984"/>
                  </a:lnTo>
                  <a:lnTo>
                    <a:pt x="725864" y="1197205"/>
                  </a:lnTo>
                  <a:lnTo>
                    <a:pt x="1168924" y="1602557"/>
                  </a:lnTo>
                  <a:lnTo>
                    <a:pt x="1216058" y="1762813"/>
                  </a:lnTo>
                  <a:lnTo>
                    <a:pt x="1206631" y="2064471"/>
                  </a:lnTo>
                  <a:lnTo>
                    <a:pt x="1508289" y="2479250"/>
                  </a:lnTo>
                  <a:lnTo>
                    <a:pt x="1932495" y="2111605"/>
                  </a:lnTo>
                  <a:lnTo>
                    <a:pt x="2384982" y="2554664"/>
                  </a:lnTo>
                  <a:lnTo>
                    <a:pt x="2403835" y="2856322"/>
                  </a:lnTo>
                  <a:lnTo>
                    <a:pt x="2384982" y="3054285"/>
                  </a:lnTo>
                  <a:lnTo>
                    <a:pt x="3007151" y="3610466"/>
                  </a:lnTo>
                  <a:lnTo>
                    <a:pt x="3478491" y="2309567"/>
                  </a:lnTo>
                  <a:lnTo>
                    <a:pt x="3308808" y="0"/>
                  </a:lnTo>
                  <a:lnTo>
                    <a:pt x="0" y="38649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Shape 11">
              <a:extLst>
                <a:ext uri="{FF2B5EF4-FFF2-40B4-BE49-F238E27FC236}">
                  <a16:creationId xmlns:a16="http://schemas.microsoft.com/office/drawing/2014/main" id="{E09DF36B-766C-8B9A-39C5-9804DC26AC7F}"/>
                </a:ext>
              </a:extLst>
            </p:cNvPr>
            <p:cNvSpPr>
              <a:spLocks/>
            </p:cNvSpPr>
            <p:nvPr userDrawn="1"/>
          </p:nvSpPr>
          <p:spPr>
            <a:xfrm>
              <a:off x="4243388" y="5953125"/>
              <a:ext cx="85725" cy="338138"/>
            </a:xfrm>
            <a:custGeom>
              <a:avLst/>
              <a:gdLst>
                <a:gd name="connsiteX0" fmla="*/ 0 w 85725"/>
                <a:gd name="connsiteY0" fmla="*/ 0 h 338138"/>
                <a:gd name="connsiteX1" fmla="*/ 85725 w 85725"/>
                <a:gd name="connsiteY1" fmla="*/ 0 h 338138"/>
                <a:gd name="connsiteX2" fmla="*/ 71437 w 85725"/>
                <a:gd name="connsiteY2" fmla="*/ 338138 h 338138"/>
                <a:gd name="connsiteX3" fmla="*/ 0 w 85725"/>
                <a:gd name="connsiteY3" fmla="*/ 280988 h 338138"/>
                <a:gd name="connsiteX4" fmla="*/ 0 w 85725"/>
                <a:gd name="connsiteY4" fmla="*/ 0 h 33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338138">
                  <a:moveTo>
                    <a:pt x="0" y="0"/>
                  </a:moveTo>
                  <a:lnTo>
                    <a:pt x="85725" y="0"/>
                  </a:lnTo>
                  <a:lnTo>
                    <a:pt x="71437" y="338138"/>
                  </a:lnTo>
                  <a:lnTo>
                    <a:pt x="0" y="280988"/>
                  </a:lnTo>
                  <a:cubicBezTo>
                    <a:pt x="1587" y="184150"/>
                    <a:pt x="3175" y="87313"/>
                    <a:pt x="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descr="A black and white pattern&#10;&#10;Description automatically generated">
              <a:extLst>
                <a:ext uri="{FF2B5EF4-FFF2-40B4-BE49-F238E27FC236}">
                  <a16:creationId xmlns:a16="http://schemas.microsoft.com/office/drawing/2014/main" id="{07E54373-1B78-A381-970B-FB7C4C1BC40D}"/>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r="74996" b="92608"/>
            <a:stretch/>
          </p:blipFill>
          <p:spPr>
            <a:xfrm>
              <a:off x="3874220" y="5516448"/>
              <a:ext cx="1291669" cy="949237"/>
            </a:xfrm>
            <a:prstGeom prst="rect">
              <a:avLst/>
            </a:prstGeom>
          </p:spPr>
        </p:pic>
        <p:sp>
          <p:nvSpPr>
            <p:cNvPr id="13" name="Freeform: Shape 12">
              <a:extLst>
                <a:ext uri="{FF2B5EF4-FFF2-40B4-BE49-F238E27FC236}">
                  <a16:creationId xmlns:a16="http://schemas.microsoft.com/office/drawing/2014/main" id="{6594A78F-E0BD-4234-4626-E30E51ED9CFD}"/>
                </a:ext>
              </a:extLst>
            </p:cNvPr>
            <p:cNvSpPr>
              <a:spLocks/>
            </p:cNvSpPr>
            <p:nvPr userDrawn="1"/>
          </p:nvSpPr>
          <p:spPr>
            <a:xfrm>
              <a:off x="4908550" y="5330825"/>
              <a:ext cx="587375" cy="1317625"/>
            </a:xfrm>
            <a:custGeom>
              <a:avLst/>
              <a:gdLst>
                <a:gd name="connsiteX0" fmla="*/ 184150 w 587375"/>
                <a:gd name="connsiteY0" fmla="*/ 587375 h 1317625"/>
                <a:gd name="connsiteX1" fmla="*/ 219075 w 587375"/>
                <a:gd name="connsiteY1" fmla="*/ 717550 h 1317625"/>
                <a:gd name="connsiteX2" fmla="*/ 193675 w 587375"/>
                <a:gd name="connsiteY2" fmla="*/ 1006475 h 1317625"/>
                <a:gd name="connsiteX3" fmla="*/ 0 w 587375"/>
                <a:gd name="connsiteY3" fmla="*/ 1222375 h 1317625"/>
                <a:gd name="connsiteX4" fmla="*/ 574675 w 587375"/>
                <a:gd name="connsiteY4" fmla="*/ 1317625 h 1317625"/>
                <a:gd name="connsiteX5" fmla="*/ 587375 w 587375"/>
                <a:gd name="connsiteY5" fmla="*/ 0 h 1317625"/>
                <a:gd name="connsiteX6" fmla="*/ 184150 w 587375"/>
                <a:gd name="connsiteY6" fmla="*/ 58737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375" h="1317625">
                  <a:moveTo>
                    <a:pt x="184150" y="587375"/>
                  </a:moveTo>
                  <a:lnTo>
                    <a:pt x="219075" y="717550"/>
                  </a:lnTo>
                  <a:lnTo>
                    <a:pt x="193675" y="1006475"/>
                  </a:lnTo>
                  <a:lnTo>
                    <a:pt x="0" y="1222375"/>
                  </a:lnTo>
                  <a:lnTo>
                    <a:pt x="574675" y="1317625"/>
                  </a:lnTo>
                  <a:lnTo>
                    <a:pt x="587375" y="0"/>
                  </a:lnTo>
                  <a:lnTo>
                    <a:pt x="184150" y="58737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 name="Picture Placeholder 8">
            <a:extLst>
              <a:ext uri="{FF2B5EF4-FFF2-40B4-BE49-F238E27FC236}">
                <a16:creationId xmlns:a16="http://schemas.microsoft.com/office/drawing/2014/main" id="{0F2EFF65-16E2-197C-8E0E-3A7ED9E61C14}"/>
              </a:ext>
            </a:extLst>
          </p:cNvPr>
          <p:cNvSpPr>
            <a:spLocks noGrp="1"/>
          </p:cNvSpPr>
          <p:nvPr>
            <p:ph type="pic" sz="quarter" idx="10"/>
          </p:nvPr>
        </p:nvSpPr>
        <p:spPr>
          <a:xfrm>
            <a:off x="1630323" y="473357"/>
            <a:ext cx="8931354" cy="5673725"/>
          </a:xfrm>
        </p:spPr>
        <p:txBody>
          <a:bodyPr/>
          <a:lstStyle/>
          <a:p>
            <a:endParaRPr lang="en-NZ"/>
          </a:p>
        </p:txBody>
      </p:sp>
      <p:cxnSp>
        <p:nvCxnSpPr>
          <p:cNvPr id="11" name="Straight Connector 10">
            <a:extLst>
              <a:ext uri="{FF2B5EF4-FFF2-40B4-BE49-F238E27FC236}">
                <a16:creationId xmlns:a16="http://schemas.microsoft.com/office/drawing/2014/main" id="{B1CC61CD-749C-77D7-51E8-CBBCE2B89A2D}"/>
              </a:ext>
            </a:extLst>
          </p:cNvPr>
          <p:cNvCxnSpPr/>
          <p:nvPr userDrawn="1"/>
        </p:nvCxnSpPr>
        <p:spPr>
          <a:xfrm>
            <a:off x="0" y="6454775"/>
            <a:ext cx="12022372" cy="0"/>
          </a:xfrm>
          <a:prstGeom prst="line">
            <a:avLst/>
          </a:prstGeom>
          <a:ln w="22225">
            <a:solidFill>
              <a:srgbClr val="E30613"/>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2FF613F-27E4-AC39-E3AF-F380487043DA}"/>
              </a:ext>
            </a:extLst>
          </p:cNvPr>
          <p:cNvPicPr>
            <a:picLocks noChangeAspect="1"/>
          </p:cNvPicPr>
          <p:nvPr userDrawn="1"/>
        </p:nvPicPr>
        <p:blipFill rotWithShape="1">
          <a:blip r:embed="rId4"/>
          <a:srcRect l="-514" t="17647" r="514" b="10423"/>
          <a:stretch/>
        </p:blipFill>
        <p:spPr>
          <a:xfrm>
            <a:off x="10589421" y="0"/>
            <a:ext cx="1476849" cy="1264636"/>
          </a:xfrm>
          <a:prstGeom prst="rect">
            <a:avLst/>
          </a:prstGeom>
        </p:spPr>
      </p:pic>
      <p:pic>
        <p:nvPicPr>
          <p:cNvPr id="3" name="Picture 2" descr="A red and blue sign with white text&#10;&#10;Description automatically generated">
            <a:extLst>
              <a:ext uri="{FF2B5EF4-FFF2-40B4-BE49-F238E27FC236}">
                <a16:creationId xmlns:a16="http://schemas.microsoft.com/office/drawing/2014/main" id="{1BC8BEB6-7197-C288-8562-3625694826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79805" y="4946650"/>
            <a:ext cx="1612195" cy="2014818"/>
          </a:xfrm>
          <a:prstGeom prst="rect">
            <a:avLst/>
          </a:prstGeom>
        </p:spPr>
      </p:pic>
    </p:spTree>
    <p:extLst>
      <p:ext uri="{BB962C8B-B14F-4D97-AF65-F5344CB8AC3E}">
        <p14:creationId xmlns:p14="http://schemas.microsoft.com/office/powerpoint/2010/main" val="1058527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C560ED-0AA1-E460-2344-68486738A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1EAF50A-EAC3-C396-678D-756144AC4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F0DD732-76ED-D679-A112-7280B82DD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BE3F64-092B-430C-9B98-47D68C498731}" type="datetimeFigureOut">
              <a:rPr lang="en-NZ" smtClean="0"/>
              <a:t>3/06/2024</a:t>
            </a:fld>
            <a:endParaRPr lang="en-NZ"/>
          </a:p>
        </p:txBody>
      </p:sp>
      <p:sp>
        <p:nvSpPr>
          <p:cNvPr id="5" name="Footer Placeholder 4">
            <a:extLst>
              <a:ext uri="{FF2B5EF4-FFF2-40B4-BE49-F238E27FC236}">
                <a16:creationId xmlns:a16="http://schemas.microsoft.com/office/drawing/2014/main" id="{752F34F0-5F57-D0EA-C7CF-0C869DACD9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DA7FEB64-7038-6AB0-0A86-22544CBF0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54374C-BA14-4C9D-8780-7BF78F9EFE6C}" type="slidenum">
              <a:rPr lang="en-NZ" smtClean="0"/>
              <a:t>‹#›</a:t>
            </a:fld>
            <a:endParaRPr lang="en-NZ"/>
          </a:p>
        </p:txBody>
      </p:sp>
    </p:spTree>
    <p:extLst>
      <p:ext uri="{BB962C8B-B14F-4D97-AF65-F5344CB8AC3E}">
        <p14:creationId xmlns:p14="http://schemas.microsoft.com/office/powerpoint/2010/main" val="2518880055"/>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Playfair Display"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ublic.education@ppta.org.n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67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6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F334-40C2-9EB6-E4F6-D5109C314DF6}"/>
              </a:ext>
            </a:extLst>
          </p:cNvPr>
          <p:cNvSpPr>
            <a:spLocks noGrp="1"/>
          </p:cNvSpPr>
          <p:nvPr>
            <p:ph type="title"/>
          </p:nvPr>
        </p:nvSpPr>
        <p:spPr/>
        <p:txBody>
          <a:bodyPr/>
          <a:lstStyle/>
          <a:p>
            <a:r>
              <a:rPr lang="en-NZ"/>
              <a:t>Karakia Timatanga</a:t>
            </a:r>
          </a:p>
        </p:txBody>
      </p:sp>
      <p:sp>
        <p:nvSpPr>
          <p:cNvPr id="6" name="Text Placeholder 2">
            <a:extLst>
              <a:ext uri="{FF2B5EF4-FFF2-40B4-BE49-F238E27FC236}">
                <a16:creationId xmlns:a16="http://schemas.microsoft.com/office/drawing/2014/main" id="{6514D285-B19D-AA3A-7E46-84D072881F45}"/>
              </a:ext>
            </a:extLst>
          </p:cNvPr>
          <p:cNvSpPr txBox="1">
            <a:spLocks/>
          </p:cNvSpPr>
          <p:nvPr/>
        </p:nvSpPr>
        <p:spPr>
          <a:xfrm>
            <a:off x="1203008" y="2185295"/>
            <a:ext cx="5834062" cy="39830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b="1"/>
              <a:t>E te whānau o PPTA te Wehengarua</a:t>
            </a:r>
          </a:p>
          <a:p>
            <a:pPr marL="0" indent="0">
              <a:buFont typeface="Arial" panose="020B0604020202020204" pitchFamily="34" charset="0"/>
              <a:buNone/>
            </a:pPr>
            <a:r>
              <a:rPr lang="en-NZ" sz="2400" b="1"/>
              <a:t>Whaia te mātauranga kia mārama</a:t>
            </a:r>
          </a:p>
          <a:p>
            <a:pPr marL="0" indent="0">
              <a:buFont typeface="Arial" panose="020B0604020202020204" pitchFamily="34" charset="0"/>
              <a:buNone/>
            </a:pPr>
            <a:r>
              <a:rPr lang="en-NZ" sz="2400" b="1"/>
              <a:t>Kia whai take ngā mahi katoa</a:t>
            </a:r>
          </a:p>
          <a:p>
            <a:pPr marL="0" indent="0">
              <a:buFont typeface="Arial" panose="020B0604020202020204" pitchFamily="34" charset="0"/>
              <a:buNone/>
            </a:pPr>
            <a:r>
              <a:rPr lang="en-NZ" sz="2400" b="1"/>
              <a:t>Tū maia, tū kaha</a:t>
            </a:r>
          </a:p>
          <a:p>
            <a:pPr marL="0" indent="0">
              <a:buFont typeface="Arial" panose="020B0604020202020204" pitchFamily="34" charset="0"/>
              <a:buNone/>
            </a:pPr>
            <a:r>
              <a:rPr lang="en-NZ" sz="2400" b="1"/>
              <a:t>Aroha atu, aroha mai</a:t>
            </a:r>
          </a:p>
          <a:p>
            <a:pPr marL="0" indent="0">
              <a:buFont typeface="Arial" panose="020B0604020202020204" pitchFamily="34" charset="0"/>
              <a:buNone/>
            </a:pPr>
            <a:r>
              <a:rPr lang="en-NZ" sz="2400" b="1"/>
              <a:t>Tatou ia tatou katoa.</a:t>
            </a:r>
          </a:p>
        </p:txBody>
      </p:sp>
      <p:sp>
        <p:nvSpPr>
          <p:cNvPr id="7" name="Text Placeholder 2">
            <a:extLst>
              <a:ext uri="{FF2B5EF4-FFF2-40B4-BE49-F238E27FC236}">
                <a16:creationId xmlns:a16="http://schemas.microsoft.com/office/drawing/2014/main" id="{C66CB749-BE56-6A19-656F-90AA72FBEC76}"/>
              </a:ext>
            </a:extLst>
          </p:cNvPr>
          <p:cNvSpPr txBox="1">
            <a:spLocks/>
          </p:cNvSpPr>
          <p:nvPr/>
        </p:nvSpPr>
        <p:spPr>
          <a:xfrm>
            <a:off x="6309360" y="2185295"/>
            <a:ext cx="5574030" cy="39830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verpas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verpas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verpas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i="1">
                <a:solidFill>
                  <a:schemeClr val="bg1">
                    <a:lumMod val="75000"/>
                  </a:schemeClr>
                </a:solidFill>
                <a:latin typeface="+mn-lt"/>
              </a:rPr>
              <a:t>For this gathering of PPTA Te Wehengarua</a:t>
            </a:r>
          </a:p>
          <a:p>
            <a:pPr marL="0" indent="0">
              <a:buFont typeface="Arial" panose="020B0604020202020204" pitchFamily="34" charset="0"/>
              <a:buNone/>
            </a:pPr>
            <a:r>
              <a:rPr lang="en-NZ" sz="2400" i="1">
                <a:solidFill>
                  <a:schemeClr val="bg1">
                    <a:lumMod val="75000"/>
                  </a:schemeClr>
                </a:solidFill>
                <a:latin typeface="+mn-lt"/>
              </a:rPr>
              <a:t>Seek knowledge for understanding</a:t>
            </a:r>
          </a:p>
          <a:p>
            <a:pPr marL="0" indent="0">
              <a:buFont typeface="Arial" panose="020B0604020202020204" pitchFamily="34" charset="0"/>
              <a:buNone/>
            </a:pPr>
            <a:r>
              <a:rPr lang="en-NZ" sz="2400" i="1">
                <a:solidFill>
                  <a:schemeClr val="bg1">
                    <a:lumMod val="75000"/>
                  </a:schemeClr>
                </a:solidFill>
                <a:latin typeface="+mn-lt"/>
              </a:rPr>
              <a:t>Have purpose in all that you do</a:t>
            </a:r>
          </a:p>
          <a:p>
            <a:pPr marL="0" indent="0">
              <a:buFont typeface="Arial" panose="020B0604020202020204" pitchFamily="34" charset="0"/>
              <a:buNone/>
            </a:pPr>
            <a:r>
              <a:rPr lang="en-NZ" sz="2400" i="1">
                <a:solidFill>
                  <a:schemeClr val="bg1">
                    <a:lumMod val="75000"/>
                  </a:schemeClr>
                </a:solidFill>
                <a:latin typeface="+mn-lt"/>
              </a:rPr>
              <a:t>Stand tall, be strong</a:t>
            </a:r>
          </a:p>
          <a:p>
            <a:pPr marL="0" indent="0">
              <a:buFont typeface="Arial" panose="020B0604020202020204" pitchFamily="34" charset="0"/>
              <a:buNone/>
            </a:pPr>
            <a:r>
              <a:rPr lang="en-NZ" sz="2400" i="1">
                <a:solidFill>
                  <a:schemeClr val="bg1">
                    <a:lumMod val="75000"/>
                  </a:schemeClr>
                </a:solidFill>
                <a:latin typeface="+mn-lt"/>
              </a:rPr>
              <a:t>Let us show respect</a:t>
            </a:r>
          </a:p>
          <a:p>
            <a:pPr marL="0" indent="0">
              <a:buFont typeface="Arial" panose="020B0604020202020204" pitchFamily="34" charset="0"/>
              <a:buNone/>
            </a:pPr>
            <a:r>
              <a:rPr lang="en-NZ" sz="2400" i="1">
                <a:solidFill>
                  <a:schemeClr val="bg1">
                    <a:lumMod val="75000"/>
                  </a:schemeClr>
                </a:solidFill>
                <a:latin typeface="+mn-lt"/>
              </a:rPr>
              <a:t>for each other</a:t>
            </a:r>
          </a:p>
          <a:p>
            <a:pPr marL="0" indent="0">
              <a:buFont typeface="Arial" panose="020B0604020202020204" pitchFamily="34" charset="0"/>
              <a:buNone/>
            </a:pPr>
            <a:endParaRPr lang="en-NZ" sz="2400">
              <a:solidFill>
                <a:schemeClr val="bg1">
                  <a:lumMod val="75000"/>
                </a:schemeClr>
              </a:solidFill>
              <a:latin typeface="+mn-lt"/>
            </a:endParaRPr>
          </a:p>
          <a:p>
            <a:pPr marL="0" indent="0">
              <a:buFont typeface="Arial" panose="020B0604020202020204" pitchFamily="34" charset="0"/>
              <a:buNone/>
            </a:pPr>
            <a:endParaRPr lang="en-NZ" sz="2400">
              <a:solidFill>
                <a:schemeClr val="bg1">
                  <a:lumMod val="75000"/>
                </a:schemeClr>
              </a:solidFill>
              <a:latin typeface="+mn-lt"/>
            </a:endParaRPr>
          </a:p>
        </p:txBody>
      </p:sp>
    </p:spTree>
    <p:extLst>
      <p:ext uri="{BB962C8B-B14F-4D97-AF65-F5344CB8AC3E}">
        <p14:creationId xmlns:p14="http://schemas.microsoft.com/office/powerpoint/2010/main" val="35045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B23E-45BC-22EB-CB09-9BE184D8A997}"/>
              </a:ext>
            </a:extLst>
          </p:cNvPr>
          <p:cNvSpPr>
            <a:spLocks noGrp="1"/>
          </p:cNvSpPr>
          <p:nvPr>
            <p:ph type="title"/>
          </p:nvPr>
        </p:nvSpPr>
        <p:spPr/>
        <p:txBody>
          <a:bodyPr/>
          <a:lstStyle/>
          <a:p>
            <a:r>
              <a:rPr lang="en-NZ" dirty="0"/>
              <a:t>Why are we having this meeting?</a:t>
            </a:r>
          </a:p>
        </p:txBody>
      </p:sp>
      <p:sp>
        <p:nvSpPr>
          <p:cNvPr id="3" name="Text Placeholder 2">
            <a:extLst>
              <a:ext uri="{FF2B5EF4-FFF2-40B4-BE49-F238E27FC236}">
                <a16:creationId xmlns:a16="http://schemas.microsoft.com/office/drawing/2014/main" id="{15755608-E8C0-0C4F-CDDB-BBE141BBD10A}"/>
              </a:ext>
            </a:extLst>
          </p:cNvPr>
          <p:cNvSpPr>
            <a:spLocks noGrp="1"/>
          </p:cNvSpPr>
          <p:nvPr>
            <p:ph type="body" sz="quarter" idx="10"/>
          </p:nvPr>
        </p:nvSpPr>
        <p:spPr/>
        <p:txBody>
          <a:bodyPr/>
          <a:lstStyle/>
          <a:p>
            <a:pPr marL="0" indent="0">
              <a:buNone/>
            </a:pPr>
            <a:r>
              <a:rPr lang="en-NZ" b="1" dirty="0"/>
              <a:t>This meeting is important even if we think it is highly unlikely our school will become a charter school because: </a:t>
            </a:r>
          </a:p>
          <a:p>
            <a:pPr marL="342900" lvl="0" indent="-342900">
              <a:lnSpc>
                <a:spcPct val="115000"/>
              </a:lnSpc>
              <a:spcAft>
                <a:spcPts val="1000"/>
              </a:spcAft>
              <a:buFont typeface="Symbol" panose="05050102010706020507" pitchFamily="18" charset="2"/>
              <a:buChar char=""/>
            </a:pPr>
            <a:r>
              <a:rPr lang="en-NZ">
                <a:effectLst/>
                <a:latin typeface="Aptos" panose="020B0004020202020204" pitchFamily="34" charset="0"/>
                <a:ea typeface="Calibri" panose="020F0502020204030204" pitchFamily="34" charset="0"/>
                <a:cs typeface="Mangal" panose="02040503050203030202" pitchFamily="18" charset="0"/>
              </a:rPr>
              <a:t>It </a:t>
            </a:r>
            <a:r>
              <a:rPr lang="en-NZ" dirty="0">
                <a:effectLst/>
                <a:latin typeface="Aptos" panose="020B0004020202020204" pitchFamily="34" charset="0"/>
                <a:ea typeface="Calibri" panose="020F0502020204030204" pitchFamily="34" charset="0"/>
                <a:cs typeface="Mangal" panose="02040503050203030202" pitchFamily="18" charset="0"/>
              </a:rPr>
              <a:t>will turn the boards mind to the issue and prompt discussion and reflection on what the teachers at their school think about this issue</a:t>
            </a:r>
            <a:r>
              <a:rPr lang="en-NZ">
                <a:effectLst/>
                <a:latin typeface="Aptos" panose="020B0004020202020204" pitchFamily="34" charset="0"/>
                <a:ea typeface="Calibri" panose="020F0502020204030204" pitchFamily="34" charset="0"/>
                <a:cs typeface="Mangal" panose="02040503050203030202" pitchFamily="18" charset="0"/>
              </a:rPr>
              <a:t>. </a:t>
            </a:r>
          </a:p>
          <a:p>
            <a:pPr marL="342900" indent="-342900">
              <a:lnSpc>
                <a:spcPct val="115000"/>
              </a:lnSpc>
              <a:spcAft>
                <a:spcPts val="1000"/>
              </a:spcAft>
              <a:buFont typeface="Symbol" panose="05050102010706020507" pitchFamily="18" charset="2"/>
              <a:buChar char=""/>
            </a:pPr>
            <a:r>
              <a:rPr lang="en-NZ">
                <a:effectLst/>
                <a:latin typeface="Aptos" panose="020B0004020202020204" pitchFamily="34" charset="0"/>
                <a:ea typeface="Calibri" panose="020F0502020204030204" pitchFamily="34" charset="0"/>
                <a:cs typeface="Mangal" panose="02040503050203030202" pitchFamily="18" charset="0"/>
              </a:rPr>
              <a:t>It is a way for PPTA to track opposition to charter schools.</a:t>
            </a:r>
            <a:endParaRPr lang="en-NZ"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NZ" dirty="0"/>
          </a:p>
          <a:p>
            <a:pPr marL="0" indent="0">
              <a:buNone/>
            </a:pPr>
            <a:endParaRPr lang="en-NZ" dirty="0"/>
          </a:p>
        </p:txBody>
      </p:sp>
    </p:spTree>
    <p:extLst>
      <p:ext uri="{BB962C8B-B14F-4D97-AF65-F5344CB8AC3E}">
        <p14:creationId xmlns:p14="http://schemas.microsoft.com/office/powerpoint/2010/main" val="9728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F334-40C2-9EB6-E4F6-D5109C314DF6}"/>
              </a:ext>
            </a:extLst>
          </p:cNvPr>
          <p:cNvSpPr>
            <a:spLocks noGrp="1"/>
          </p:cNvSpPr>
          <p:nvPr>
            <p:ph type="title"/>
          </p:nvPr>
        </p:nvSpPr>
        <p:spPr/>
        <p:txBody>
          <a:bodyPr/>
          <a:lstStyle/>
          <a:p>
            <a:r>
              <a:rPr lang="en-NZ"/>
              <a:t>Motions</a:t>
            </a:r>
          </a:p>
        </p:txBody>
      </p:sp>
      <p:sp>
        <p:nvSpPr>
          <p:cNvPr id="3" name="Text Placeholder 2">
            <a:extLst>
              <a:ext uri="{FF2B5EF4-FFF2-40B4-BE49-F238E27FC236}">
                <a16:creationId xmlns:a16="http://schemas.microsoft.com/office/drawing/2014/main" id="{1565F01A-27C9-F8C1-94ED-64A485A8FF4E}"/>
              </a:ext>
            </a:extLst>
          </p:cNvPr>
          <p:cNvSpPr>
            <a:spLocks noGrp="1"/>
          </p:cNvSpPr>
          <p:nvPr>
            <p:ph type="body" sz="quarter" idx="10"/>
          </p:nvPr>
        </p:nvSpPr>
        <p:spPr>
          <a:xfrm>
            <a:off x="1404260" y="1828800"/>
            <a:ext cx="9367324" cy="4248150"/>
          </a:xfrm>
        </p:spPr>
        <p:txBody>
          <a:bodyPr/>
          <a:lstStyle/>
          <a:p>
            <a:pPr>
              <a:spcAft>
                <a:spcPts val="1200"/>
              </a:spcAft>
            </a:pPr>
            <a:r>
              <a:rPr lang="en-NZ"/>
              <a:t>That the PPTA Te Wehengarua branch of [</a:t>
            </a:r>
            <a:r>
              <a:rPr lang="en-NZ">
                <a:highlight>
                  <a:srgbClr val="FF0000"/>
                </a:highlight>
              </a:rPr>
              <a:t>insert name here</a:t>
            </a:r>
            <a:r>
              <a:rPr lang="en-NZ"/>
              <a:t>] affirm our </a:t>
            </a:r>
            <a:r>
              <a:rPr lang="en-NZ" dirty="0"/>
              <a:t>desire</a:t>
            </a:r>
            <a:r>
              <a:rPr lang="en-NZ"/>
              <a:t> to remain as a state school.</a:t>
            </a:r>
          </a:p>
          <a:p>
            <a:r>
              <a:rPr lang="en-NZ"/>
              <a:t>That PPTA Te Wehengarua branch of [</a:t>
            </a:r>
            <a:r>
              <a:rPr lang="en-NZ">
                <a:highlight>
                  <a:srgbClr val="FF0000"/>
                </a:highlight>
              </a:rPr>
              <a:t>insert name here</a:t>
            </a:r>
            <a:r>
              <a:rPr lang="en-NZ"/>
              <a:t>] sign the </a:t>
            </a:r>
            <a:r>
              <a:rPr lang="en-NZ" i="1"/>
              <a:t>Resolution Against Charter School Conversion</a:t>
            </a:r>
            <a:r>
              <a:rPr lang="en-NZ"/>
              <a:t> and </a:t>
            </a:r>
            <a:r>
              <a:rPr lang="en-NZ" dirty="0"/>
              <a:t>send a copy of </a:t>
            </a:r>
            <a:r>
              <a:rPr lang="en-NZ"/>
              <a:t>this </a:t>
            </a:r>
            <a:r>
              <a:rPr lang="en-NZ" dirty="0"/>
              <a:t>to</a:t>
            </a:r>
            <a:r>
              <a:rPr lang="en-NZ"/>
              <a:t> the principal and school board. </a:t>
            </a:r>
          </a:p>
        </p:txBody>
      </p:sp>
    </p:spTree>
    <p:extLst>
      <p:ext uri="{BB962C8B-B14F-4D97-AF65-F5344CB8AC3E}">
        <p14:creationId xmlns:p14="http://schemas.microsoft.com/office/powerpoint/2010/main" val="325253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F334-40C2-9EB6-E4F6-D5109C314DF6}"/>
              </a:ext>
            </a:extLst>
          </p:cNvPr>
          <p:cNvSpPr>
            <a:spLocks noGrp="1"/>
          </p:cNvSpPr>
          <p:nvPr>
            <p:ph type="title"/>
          </p:nvPr>
        </p:nvSpPr>
        <p:spPr/>
        <p:txBody>
          <a:bodyPr/>
          <a:lstStyle/>
          <a:p>
            <a:r>
              <a:rPr lang="en-NZ"/>
              <a:t>The Resolution</a:t>
            </a:r>
          </a:p>
        </p:txBody>
      </p:sp>
      <p:sp>
        <p:nvSpPr>
          <p:cNvPr id="3" name="Text Placeholder 2">
            <a:extLst>
              <a:ext uri="{FF2B5EF4-FFF2-40B4-BE49-F238E27FC236}">
                <a16:creationId xmlns:a16="http://schemas.microsoft.com/office/drawing/2014/main" id="{1565F01A-27C9-F8C1-94ED-64A485A8FF4E}"/>
              </a:ext>
            </a:extLst>
          </p:cNvPr>
          <p:cNvSpPr>
            <a:spLocks noGrp="1"/>
          </p:cNvSpPr>
          <p:nvPr>
            <p:ph type="body" sz="quarter" idx="10"/>
          </p:nvPr>
        </p:nvSpPr>
        <p:spPr/>
        <p:txBody>
          <a:bodyPr>
            <a:normAutofit/>
          </a:bodyPr>
          <a:lstStyle/>
          <a:p>
            <a:pPr>
              <a:spcAft>
                <a:spcPts val="1200"/>
              </a:spcAft>
            </a:pPr>
            <a:r>
              <a:rPr lang="en-NZ"/>
              <a:t>The resolution affirms our opposition to any move towards conversion to becoming a charter.</a:t>
            </a:r>
          </a:p>
          <a:p>
            <a:pPr>
              <a:spcAft>
                <a:spcPts val="1200"/>
              </a:spcAft>
            </a:pPr>
            <a:r>
              <a:rPr lang="en-NZ"/>
              <a:t>The resolution would be signed and shared with our school board and in our community. It is a way for us as a branch to voice our stance as teachers to our board and community.</a:t>
            </a:r>
          </a:p>
          <a:p>
            <a:pPr>
              <a:spcAft>
                <a:spcPts val="1200"/>
              </a:spcAft>
            </a:pPr>
            <a:r>
              <a:rPr lang="en-NZ"/>
              <a:t>It is intended to encourage and invite informed conversation about </a:t>
            </a:r>
            <a:r>
              <a:rPr lang="en-NZ" dirty="0"/>
              <a:t>charter schools</a:t>
            </a:r>
            <a:r>
              <a:rPr lang="en-NZ"/>
              <a:t>.</a:t>
            </a:r>
          </a:p>
          <a:p>
            <a:pPr>
              <a:spcAft>
                <a:spcPts val="1200"/>
              </a:spcAft>
            </a:pPr>
            <a:endParaRPr lang="en-NZ"/>
          </a:p>
        </p:txBody>
      </p:sp>
    </p:spTree>
    <p:extLst>
      <p:ext uri="{BB962C8B-B14F-4D97-AF65-F5344CB8AC3E}">
        <p14:creationId xmlns:p14="http://schemas.microsoft.com/office/powerpoint/2010/main" val="26370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FB1D-F971-BAC3-3CE2-04A7B38959C8}"/>
              </a:ext>
            </a:extLst>
          </p:cNvPr>
          <p:cNvSpPr>
            <a:spLocks noGrp="1"/>
          </p:cNvSpPr>
          <p:nvPr>
            <p:ph type="title"/>
          </p:nvPr>
        </p:nvSpPr>
        <p:spPr/>
        <p:txBody>
          <a:bodyPr/>
          <a:lstStyle/>
          <a:p>
            <a:r>
              <a:rPr lang="en-NZ"/>
              <a:t>Discussion</a:t>
            </a:r>
          </a:p>
        </p:txBody>
      </p:sp>
      <p:sp>
        <p:nvSpPr>
          <p:cNvPr id="3" name="Text Placeholder 2">
            <a:extLst>
              <a:ext uri="{FF2B5EF4-FFF2-40B4-BE49-F238E27FC236}">
                <a16:creationId xmlns:a16="http://schemas.microsoft.com/office/drawing/2014/main" id="{A18FD0B6-EAE8-D5F1-9AB3-479DA31329C4}"/>
              </a:ext>
            </a:extLst>
          </p:cNvPr>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52115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F334-40C2-9EB6-E4F6-D5109C314DF6}"/>
              </a:ext>
            </a:extLst>
          </p:cNvPr>
          <p:cNvSpPr>
            <a:spLocks noGrp="1"/>
          </p:cNvSpPr>
          <p:nvPr>
            <p:ph type="title"/>
          </p:nvPr>
        </p:nvSpPr>
        <p:spPr/>
        <p:txBody>
          <a:bodyPr/>
          <a:lstStyle/>
          <a:p>
            <a:r>
              <a:rPr lang="en-NZ"/>
              <a:t>Vote on Motions</a:t>
            </a:r>
          </a:p>
        </p:txBody>
      </p:sp>
      <p:sp>
        <p:nvSpPr>
          <p:cNvPr id="3" name="Text Placeholder 2">
            <a:extLst>
              <a:ext uri="{FF2B5EF4-FFF2-40B4-BE49-F238E27FC236}">
                <a16:creationId xmlns:a16="http://schemas.microsoft.com/office/drawing/2014/main" id="{1565F01A-27C9-F8C1-94ED-64A485A8FF4E}"/>
              </a:ext>
            </a:extLst>
          </p:cNvPr>
          <p:cNvSpPr>
            <a:spLocks noGrp="1"/>
          </p:cNvSpPr>
          <p:nvPr>
            <p:ph type="body" sz="quarter" idx="10"/>
          </p:nvPr>
        </p:nvSpPr>
        <p:spPr>
          <a:xfrm>
            <a:off x="1797225" y="1690688"/>
            <a:ext cx="8355330" cy="4248150"/>
          </a:xfrm>
        </p:spPr>
        <p:txBody>
          <a:bodyPr/>
          <a:lstStyle/>
          <a:p>
            <a:pPr>
              <a:spcAft>
                <a:spcPts val="1200"/>
              </a:spcAft>
            </a:pPr>
            <a:r>
              <a:rPr lang="en-NZ"/>
              <a:t>That the PPTA Te Wehengarua branch of [</a:t>
            </a:r>
            <a:r>
              <a:rPr lang="en-NZ">
                <a:highlight>
                  <a:srgbClr val="FF0000"/>
                </a:highlight>
              </a:rPr>
              <a:t>insert name here</a:t>
            </a:r>
            <a:r>
              <a:rPr lang="en-NZ"/>
              <a:t>] affirm our desire to remain as a state school.</a:t>
            </a:r>
          </a:p>
          <a:p>
            <a:r>
              <a:rPr lang="en-NZ"/>
              <a:t>That PPTA Te Wehengarua branch of [</a:t>
            </a:r>
            <a:r>
              <a:rPr lang="en-NZ">
                <a:highlight>
                  <a:srgbClr val="FF0000"/>
                </a:highlight>
              </a:rPr>
              <a:t>insert name here</a:t>
            </a:r>
            <a:r>
              <a:rPr lang="en-NZ"/>
              <a:t>] sign the </a:t>
            </a:r>
            <a:r>
              <a:rPr lang="en-NZ" i="1"/>
              <a:t>Resolution Against Charter School Conversion</a:t>
            </a:r>
            <a:r>
              <a:rPr lang="en-NZ"/>
              <a:t> and </a:t>
            </a:r>
            <a:r>
              <a:rPr lang="en-NZ" dirty="0"/>
              <a:t>send a copy of </a:t>
            </a:r>
            <a:r>
              <a:rPr lang="en-NZ"/>
              <a:t>this </a:t>
            </a:r>
            <a:r>
              <a:rPr lang="en-NZ" dirty="0"/>
              <a:t>to</a:t>
            </a:r>
            <a:r>
              <a:rPr lang="en-NZ"/>
              <a:t> the principal and school board. </a:t>
            </a:r>
          </a:p>
        </p:txBody>
      </p:sp>
    </p:spTree>
    <p:extLst>
      <p:ext uri="{BB962C8B-B14F-4D97-AF65-F5344CB8AC3E}">
        <p14:creationId xmlns:p14="http://schemas.microsoft.com/office/powerpoint/2010/main" val="371816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9804-5264-580A-A16D-5796CC9CCA48}"/>
              </a:ext>
            </a:extLst>
          </p:cNvPr>
          <p:cNvSpPr>
            <a:spLocks noGrp="1"/>
          </p:cNvSpPr>
          <p:nvPr>
            <p:ph type="title"/>
          </p:nvPr>
        </p:nvSpPr>
        <p:spPr/>
        <p:txBody>
          <a:bodyPr/>
          <a:lstStyle/>
          <a:p>
            <a:r>
              <a:rPr lang="en-NZ"/>
              <a:t>Follow-up Actions</a:t>
            </a:r>
          </a:p>
        </p:txBody>
      </p:sp>
      <p:sp>
        <p:nvSpPr>
          <p:cNvPr id="3" name="Text Placeholder 2">
            <a:extLst>
              <a:ext uri="{FF2B5EF4-FFF2-40B4-BE49-F238E27FC236}">
                <a16:creationId xmlns:a16="http://schemas.microsoft.com/office/drawing/2014/main" id="{944AEF1C-9C6A-C94D-00F7-9702FD6CFD6B}"/>
              </a:ext>
            </a:extLst>
          </p:cNvPr>
          <p:cNvSpPr>
            <a:spLocks noGrp="1"/>
          </p:cNvSpPr>
          <p:nvPr>
            <p:ph type="body" sz="quarter" idx="10"/>
          </p:nvPr>
        </p:nvSpPr>
        <p:spPr>
          <a:xfrm>
            <a:off x="1404259" y="1690688"/>
            <a:ext cx="9141261" cy="4618672"/>
          </a:xfrm>
        </p:spPr>
        <p:txBody>
          <a:bodyPr>
            <a:normAutofit/>
          </a:bodyPr>
          <a:lstStyle/>
          <a:p>
            <a:pPr marL="514350" indent="-514350">
              <a:buFont typeface="+mj-lt"/>
              <a:buAutoNum type="arabicPeriod"/>
            </a:pPr>
            <a:r>
              <a:rPr lang="en-NZ"/>
              <a:t>Sign the resolution and put it on display </a:t>
            </a:r>
          </a:p>
          <a:p>
            <a:pPr marL="514350" indent="-514350">
              <a:buFont typeface="+mj-lt"/>
              <a:buAutoNum type="arabicPeriod"/>
            </a:pPr>
            <a:r>
              <a:rPr lang="en-NZ"/>
              <a:t>Let PPTA know that our branch has signed the resolution by contacting </a:t>
            </a:r>
            <a:r>
              <a:rPr lang="en-NZ">
                <a:hlinkClick r:id="rId3"/>
              </a:rPr>
              <a:t>public.education@ppta.org.nz</a:t>
            </a:r>
            <a:r>
              <a:rPr lang="en-NZ"/>
              <a:t> and they will send out follow-up resources and support</a:t>
            </a:r>
          </a:p>
          <a:p>
            <a:pPr marL="514350" indent="-514350">
              <a:buFont typeface="+mj-lt"/>
              <a:buAutoNum type="arabicPeriod"/>
            </a:pPr>
            <a:r>
              <a:rPr lang="en-NZ" dirty="0"/>
              <a:t>Send a copy to the principal </a:t>
            </a:r>
          </a:p>
          <a:p>
            <a:pPr marL="514350" indent="-514350">
              <a:buFont typeface="+mj-lt"/>
              <a:buAutoNum type="arabicPeriod"/>
            </a:pPr>
            <a:r>
              <a:rPr lang="en-NZ" dirty="0"/>
              <a:t>Send a copy </a:t>
            </a:r>
            <a:r>
              <a:rPr lang="en-NZ"/>
              <a:t>to the school board</a:t>
            </a:r>
          </a:p>
          <a:p>
            <a:pPr marL="514350" indent="-514350">
              <a:buFont typeface="+mj-lt"/>
              <a:buAutoNum type="arabicPeriod"/>
            </a:pPr>
            <a:r>
              <a:rPr lang="en-NZ"/>
              <a:t>Present to the school board </a:t>
            </a:r>
          </a:p>
          <a:p>
            <a:pPr lvl="1">
              <a:buFont typeface="Wingdings" panose="05000000000000000000" pitchFamily="2" charset="2"/>
              <a:buChar char="q"/>
            </a:pPr>
            <a:r>
              <a:rPr lang="en-NZ"/>
              <a:t>    Who will do this? </a:t>
            </a:r>
          </a:p>
          <a:p>
            <a:pPr lvl="1">
              <a:buFont typeface="Wingdings" panose="05000000000000000000" pitchFamily="2" charset="2"/>
              <a:buChar char="q"/>
            </a:pPr>
            <a:r>
              <a:rPr lang="en-NZ"/>
              <a:t>    What support can we seek from the regional committee or  field office?</a:t>
            </a:r>
          </a:p>
        </p:txBody>
      </p:sp>
    </p:spTree>
    <p:extLst>
      <p:ext uri="{BB962C8B-B14F-4D97-AF65-F5344CB8AC3E}">
        <p14:creationId xmlns:p14="http://schemas.microsoft.com/office/powerpoint/2010/main" val="194295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D907-8007-47E1-5343-3BF09EE5741C}"/>
              </a:ext>
            </a:extLst>
          </p:cNvPr>
          <p:cNvSpPr>
            <a:spLocks noGrp="1"/>
          </p:cNvSpPr>
          <p:nvPr>
            <p:ph type="title"/>
          </p:nvPr>
        </p:nvSpPr>
        <p:spPr/>
        <p:txBody>
          <a:bodyPr/>
          <a:lstStyle/>
          <a:p>
            <a:r>
              <a:rPr lang="en-NZ"/>
              <a:t>Karakia Whakamutunga</a:t>
            </a:r>
          </a:p>
        </p:txBody>
      </p:sp>
      <p:sp>
        <p:nvSpPr>
          <p:cNvPr id="3" name="Text Placeholder 2">
            <a:extLst>
              <a:ext uri="{FF2B5EF4-FFF2-40B4-BE49-F238E27FC236}">
                <a16:creationId xmlns:a16="http://schemas.microsoft.com/office/drawing/2014/main" id="{8B4DC26A-CE19-D4F2-DA19-15D32A2CDB25}"/>
              </a:ext>
            </a:extLst>
          </p:cNvPr>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1026809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EAF228E437A04D8B18C7CFECF483C0" ma:contentTypeVersion="18" ma:contentTypeDescription="Create a new document." ma:contentTypeScope="" ma:versionID="d11c884dbb1048ba2896f5142e2c3de0">
  <xsd:schema xmlns:xsd="http://www.w3.org/2001/XMLSchema" xmlns:xs="http://www.w3.org/2001/XMLSchema" xmlns:p="http://schemas.microsoft.com/office/2006/metadata/properties" xmlns:ns2="0db15740-d308-4548-abee-b976426e3dfc" xmlns:ns3="6157e73e-dbee-4017-8909-237d08381653" targetNamespace="http://schemas.microsoft.com/office/2006/metadata/properties" ma:root="true" ma:fieldsID="726c0e1679c0a77a5105ca1deeb359a3" ns2:_="" ns3:_="">
    <xsd:import namespace="0db15740-d308-4548-abee-b976426e3dfc"/>
    <xsd:import namespace="6157e73e-dbee-4017-8909-237d083816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15740-d308-4548-abee-b976426e3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3ed6b0-d858-4e51-8344-7dab2c3c74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57e73e-dbee-4017-8909-237d0838165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5f9b19-06fc-48c4-a488-6126218b5372}" ma:internalName="TaxCatchAll" ma:showField="CatchAllData" ma:web="6157e73e-dbee-4017-8909-237d083816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57e73e-dbee-4017-8909-237d08381653" xsi:nil="true"/>
    <lcf76f155ced4ddcb4097134ff3c332f xmlns="0db15740-d308-4548-abee-b976426e3dfc">
      <Terms xmlns="http://schemas.microsoft.com/office/infopath/2007/PartnerControls"/>
    </lcf76f155ced4ddcb4097134ff3c332f>
    <SharedWithUsers xmlns="6157e73e-dbee-4017-8909-237d08381653">
      <UserInfo>
        <DisplayName>Kylee Houpapa (she/her)</DisplayName>
        <AccountId>27</AccountId>
        <AccountType/>
      </UserInfo>
      <UserInfo>
        <DisplayName>Fran Renton (she/her)</DisplayName>
        <AccountId>41</AccountId>
        <AccountType/>
      </UserInfo>
      <UserInfo>
        <DisplayName>Natalie Jump</DisplayName>
        <AccountId>4852</AccountId>
        <AccountType/>
      </UserInfo>
    </SharedWithUsers>
  </documentManagement>
</p:properties>
</file>

<file path=customXml/itemProps1.xml><?xml version="1.0" encoding="utf-8"?>
<ds:datastoreItem xmlns:ds="http://schemas.openxmlformats.org/officeDocument/2006/customXml" ds:itemID="{A7A7A47D-BFCF-41BB-9B2E-3E59CFDBB872}">
  <ds:schemaRefs>
    <ds:schemaRef ds:uri="http://schemas.microsoft.com/sharepoint/v3/contenttype/forms"/>
  </ds:schemaRefs>
</ds:datastoreItem>
</file>

<file path=customXml/itemProps2.xml><?xml version="1.0" encoding="utf-8"?>
<ds:datastoreItem xmlns:ds="http://schemas.openxmlformats.org/officeDocument/2006/customXml" ds:itemID="{B0E8A3D2-611B-4BA7-96AC-151672DCF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b15740-d308-4548-abee-b976426e3dfc"/>
    <ds:schemaRef ds:uri="6157e73e-dbee-4017-8909-237d083816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640D4A-3B3A-487B-9F68-C8BC053B5AC1}">
  <ds:schemaRefs>
    <ds:schemaRef ds:uri="6157e73e-dbee-4017-8909-237d08381653"/>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0db15740-d308-4548-abee-b976426e3dfc"/>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304</TotalTime>
  <Words>509</Words>
  <Application>Microsoft Office PowerPoint</Application>
  <PresentationFormat>Widescreen</PresentationFormat>
  <Paragraphs>44</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Karakia Timatanga</vt:lpstr>
      <vt:lpstr>Why are we having this meeting?</vt:lpstr>
      <vt:lpstr>Motions</vt:lpstr>
      <vt:lpstr>The Resolution</vt:lpstr>
      <vt:lpstr>Discussion</vt:lpstr>
      <vt:lpstr>Vote on Motions</vt:lpstr>
      <vt:lpstr>Follow-up Actions</vt:lpstr>
      <vt:lpstr>Karakia Whakamutunga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Jump</dc:creator>
  <cp:lastModifiedBy>Natalie Jump</cp:lastModifiedBy>
  <cp:revision>3</cp:revision>
  <dcterms:created xsi:type="dcterms:W3CDTF">2024-04-25T21:58:43Z</dcterms:created>
  <dcterms:modified xsi:type="dcterms:W3CDTF">2024-06-04T01:15:58Z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0x01010085EAF228E437A04D8B18C7CFECF483C0</vt:lpwstr>
  </property>
  <property fmtid="{D5CDD505-2E9C-101B-9397-08002B2CF9AE}" pid="3" name="MediaServiceImageTags">
    <vt:lpwstr/>
  </property>
</Properties>
</file>