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23"/>
  </p:notesMasterIdLst>
  <p:sldIdLst>
    <p:sldId id="256" r:id="rId5"/>
    <p:sldId id="257" r:id="rId6"/>
    <p:sldId id="258" r:id="rId7"/>
    <p:sldId id="259" r:id="rId8"/>
    <p:sldId id="268" r:id="rId9"/>
    <p:sldId id="269" r:id="rId10"/>
    <p:sldId id="264" r:id="rId11"/>
    <p:sldId id="267" r:id="rId12"/>
    <p:sldId id="270" r:id="rId13"/>
    <p:sldId id="275" r:id="rId14"/>
    <p:sldId id="276" r:id="rId15"/>
    <p:sldId id="265" r:id="rId16"/>
    <p:sldId id="272" r:id="rId17"/>
    <p:sldId id="271" r:id="rId18"/>
    <p:sldId id="266" r:id="rId19"/>
    <p:sldId id="273" r:id="rId20"/>
    <p:sldId id="274" r:id="rId21"/>
    <p:sldId id="260" r:id="rId2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600"/>
    <a:srgbClr val="CC3399"/>
    <a:srgbClr val="FF339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22A5755-9ECC-25AD-A855-CBD99ED2C624}" v="299" dt="2024-07-07T05:05:20.587"/>
    <p1510:client id="{569356F5-EA73-49D7-9CB1-7AA1730F5D2C}" v="264" dt="2024-07-07T05:39:19.65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3" autoAdjust="0"/>
    <p:restoredTop sz="94640" autoAdjust="0"/>
  </p:normalViewPr>
  <p:slideViewPr>
    <p:cSldViewPr snapToGrid="0">
      <p:cViewPr varScale="1">
        <p:scale>
          <a:sx n="57" d="100"/>
          <a:sy n="57" d="100"/>
        </p:scale>
        <p:origin x="545" y="51"/>
      </p:cViewPr>
      <p:guideLst/>
    </p:cSldViewPr>
  </p:slideViewPr>
  <p:outlineViewPr>
    <p:cViewPr>
      <p:scale>
        <a:sx n="33" d="100"/>
        <a:sy n="33" d="100"/>
      </p:scale>
      <p:origin x="0" y="0"/>
    </p:cViewPr>
  </p:outlineViewPr>
  <p:notesTextViewPr>
    <p:cViewPr>
      <p:scale>
        <a:sx n="1" d="1"/>
        <a:sy n="1" d="1"/>
      </p:scale>
      <p:origin x="0" y="0"/>
    </p:cViewPr>
  </p:notesTextViewPr>
  <p:notesViewPr>
    <p:cSldViewPr snapToGrid="0">
      <p:cViewPr varScale="1">
        <p:scale>
          <a:sx n="121" d="100"/>
          <a:sy n="121" d="100"/>
        </p:scale>
        <p:origin x="5022" y="11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notesMaster" Target="notesMasters/notesMaster1.xml"/><Relationship Id="rId28" Type="http://schemas.microsoft.com/office/2015/10/relationships/revisionInfo" Target="revisionInfo.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NZ"/>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2F045E2-1178-405E-9B43-058DF6C0A964}" type="datetimeFigureOut">
              <a:rPr lang="en-NZ" smtClean="0"/>
              <a:t>11/07/2024</a:t>
            </a:fld>
            <a:endParaRPr lang="en-NZ"/>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NZ"/>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NZ"/>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B628E76-EAA2-41BD-8CA5-046DB1DEA8CE}" type="slidenum">
              <a:rPr lang="en-NZ" smtClean="0"/>
              <a:t>‹#›</a:t>
            </a:fld>
            <a:endParaRPr lang="en-NZ"/>
          </a:p>
        </p:txBody>
      </p:sp>
    </p:spTree>
    <p:extLst>
      <p:ext uri="{BB962C8B-B14F-4D97-AF65-F5344CB8AC3E}">
        <p14:creationId xmlns:p14="http://schemas.microsoft.com/office/powerpoint/2010/main" val="316471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dirty="0"/>
          </a:p>
          <a:p>
            <a:r>
              <a:rPr lang="en-NZ" dirty="0"/>
              <a:t>Mihi:</a:t>
            </a:r>
            <a:br>
              <a:rPr lang="en-NZ" dirty="0"/>
            </a:br>
            <a:r>
              <a:rPr lang="en-NZ" dirty="0"/>
              <a:t>- ngā mate</a:t>
            </a:r>
          </a:p>
          <a:p>
            <a:r>
              <a:rPr lang="en-NZ" dirty="0"/>
              <a:t>- hau kāinga</a:t>
            </a:r>
          </a:p>
          <a:p>
            <a:r>
              <a:rPr lang="en-NZ" dirty="0"/>
              <a:t>- ngā kaiako</a:t>
            </a:r>
          </a:p>
          <a:p>
            <a:r>
              <a:rPr lang="en-NZ" dirty="0"/>
              <a:t>- PPTA</a:t>
            </a:r>
          </a:p>
          <a:p>
            <a:pPr marL="171450" indent="-171450">
              <a:buFontTx/>
              <a:buChar char="-"/>
            </a:pPr>
            <a:endParaRPr lang="en-NZ" dirty="0"/>
          </a:p>
          <a:p>
            <a:r>
              <a:rPr lang="en-NZ" dirty="0"/>
              <a:t>Intro:</a:t>
            </a:r>
            <a:br>
              <a:rPr lang="en-NZ" dirty="0"/>
            </a:br>
            <a:r>
              <a:rPr lang="en-NZ" dirty="0"/>
              <a:t>- Kui (MQS)</a:t>
            </a:r>
          </a:p>
          <a:p>
            <a:r>
              <a:rPr lang="en-NZ" dirty="0"/>
              <a:t>- Anthony (Ā-Roto)</a:t>
            </a:r>
          </a:p>
          <a:p>
            <a:endParaRPr lang="en-NZ" dirty="0"/>
          </a:p>
        </p:txBody>
      </p:sp>
      <p:sp>
        <p:nvSpPr>
          <p:cNvPr id="4" name="Slide Number Placeholder 3"/>
          <p:cNvSpPr>
            <a:spLocks noGrp="1"/>
          </p:cNvSpPr>
          <p:nvPr>
            <p:ph type="sldNum" sz="quarter" idx="5"/>
          </p:nvPr>
        </p:nvSpPr>
        <p:spPr/>
        <p:txBody>
          <a:bodyPr/>
          <a:lstStyle/>
          <a:p>
            <a:fld id="{CB628E76-EAA2-41BD-8CA5-046DB1DEA8CE}" type="slidenum">
              <a:rPr lang="en-NZ" smtClean="0"/>
              <a:t>1</a:t>
            </a:fld>
            <a:endParaRPr lang="en-NZ"/>
          </a:p>
        </p:txBody>
      </p:sp>
    </p:spTree>
    <p:extLst>
      <p:ext uri="{BB962C8B-B14F-4D97-AF65-F5344CB8AC3E}">
        <p14:creationId xmlns:p14="http://schemas.microsoft.com/office/powerpoint/2010/main" val="162865293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a:p>
        </p:txBody>
      </p:sp>
      <p:sp>
        <p:nvSpPr>
          <p:cNvPr id="4" name="Slide Number Placeholder 3"/>
          <p:cNvSpPr>
            <a:spLocks noGrp="1"/>
          </p:cNvSpPr>
          <p:nvPr>
            <p:ph type="sldNum" sz="quarter" idx="5"/>
          </p:nvPr>
        </p:nvSpPr>
        <p:spPr/>
        <p:txBody>
          <a:bodyPr/>
          <a:lstStyle/>
          <a:p>
            <a:fld id="{CB628E76-EAA2-41BD-8CA5-046DB1DEA8CE}" type="slidenum">
              <a:rPr lang="en-NZ" smtClean="0"/>
              <a:t>10</a:t>
            </a:fld>
            <a:endParaRPr lang="en-NZ"/>
          </a:p>
        </p:txBody>
      </p:sp>
    </p:spTree>
    <p:extLst>
      <p:ext uri="{BB962C8B-B14F-4D97-AF65-F5344CB8AC3E}">
        <p14:creationId xmlns:p14="http://schemas.microsoft.com/office/powerpoint/2010/main" val="187031894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a:p>
        </p:txBody>
      </p:sp>
      <p:sp>
        <p:nvSpPr>
          <p:cNvPr id="4" name="Slide Number Placeholder 3"/>
          <p:cNvSpPr>
            <a:spLocks noGrp="1"/>
          </p:cNvSpPr>
          <p:nvPr>
            <p:ph type="sldNum" sz="quarter" idx="5"/>
          </p:nvPr>
        </p:nvSpPr>
        <p:spPr/>
        <p:txBody>
          <a:bodyPr/>
          <a:lstStyle/>
          <a:p>
            <a:fld id="{CB628E76-EAA2-41BD-8CA5-046DB1DEA8CE}" type="slidenum">
              <a:rPr lang="en-NZ" smtClean="0"/>
              <a:t>11</a:t>
            </a:fld>
            <a:endParaRPr lang="en-NZ"/>
          </a:p>
        </p:txBody>
      </p:sp>
    </p:spTree>
    <p:extLst>
      <p:ext uri="{BB962C8B-B14F-4D97-AF65-F5344CB8AC3E}">
        <p14:creationId xmlns:p14="http://schemas.microsoft.com/office/powerpoint/2010/main" val="71618939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a:p>
        </p:txBody>
      </p:sp>
      <p:sp>
        <p:nvSpPr>
          <p:cNvPr id="4" name="Slide Number Placeholder 3"/>
          <p:cNvSpPr>
            <a:spLocks noGrp="1"/>
          </p:cNvSpPr>
          <p:nvPr>
            <p:ph type="sldNum" sz="quarter" idx="5"/>
          </p:nvPr>
        </p:nvSpPr>
        <p:spPr/>
        <p:txBody>
          <a:bodyPr/>
          <a:lstStyle/>
          <a:p>
            <a:fld id="{CB628E76-EAA2-41BD-8CA5-046DB1DEA8CE}" type="slidenum">
              <a:rPr lang="en-NZ" smtClean="0"/>
              <a:t>12</a:t>
            </a:fld>
            <a:endParaRPr lang="en-NZ"/>
          </a:p>
        </p:txBody>
      </p:sp>
    </p:spTree>
    <p:extLst>
      <p:ext uri="{BB962C8B-B14F-4D97-AF65-F5344CB8AC3E}">
        <p14:creationId xmlns:p14="http://schemas.microsoft.com/office/powerpoint/2010/main" val="315663534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a:p>
        </p:txBody>
      </p:sp>
      <p:sp>
        <p:nvSpPr>
          <p:cNvPr id="4" name="Slide Number Placeholder 3"/>
          <p:cNvSpPr>
            <a:spLocks noGrp="1"/>
          </p:cNvSpPr>
          <p:nvPr>
            <p:ph type="sldNum" sz="quarter" idx="5"/>
          </p:nvPr>
        </p:nvSpPr>
        <p:spPr/>
        <p:txBody>
          <a:bodyPr/>
          <a:lstStyle/>
          <a:p>
            <a:fld id="{CB628E76-EAA2-41BD-8CA5-046DB1DEA8CE}" type="slidenum">
              <a:rPr lang="en-NZ" smtClean="0"/>
              <a:t>13</a:t>
            </a:fld>
            <a:endParaRPr lang="en-NZ"/>
          </a:p>
        </p:txBody>
      </p:sp>
    </p:spTree>
    <p:extLst>
      <p:ext uri="{BB962C8B-B14F-4D97-AF65-F5344CB8AC3E}">
        <p14:creationId xmlns:p14="http://schemas.microsoft.com/office/powerpoint/2010/main" val="44358402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a:p>
        </p:txBody>
      </p:sp>
      <p:sp>
        <p:nvSpPr>
          <p:cNvPr id="4" name="Slide Number Placeholder 3"/>
          <p:cNvSpPr>
            <a:spLocks noGrp="1"/>
          </p:cNvSpPr>
          <p:nvPr>
            <p:ph type="sldNum" sz="quarter" idx="5"/>
          </p:nvPr>
        </p:nvSpPr>
        <p:spPr/>
        <p:txBody>
          <a:bodyPr/>
          <a:lstStyle/>
          <a:p>
            <a:fld id="{CB628E76-EAA2-41BD-8CA5-046DB1DEA8CE}" type="slidenum">
              <a:rPr lang="en-NZ" smtClean="0"/>
              <a:t>14</a:t>
            </a:fld>
            <a:endParaRPr lang="en-NZ"/>
          </a:p>
        </p:txBody>
      </p:sp>
    </p:spTree>
    <p:extLst>
      <p:ext uri="{BB962C8B-B14F-4D97-AF65-F5344CB8AC3E}">
        <p14:creationId xmlns:p14="http://schemas.microsoft.com/office/powerpoint/2010/main" val="242239095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b="1" dirty="0"/>
          </a:p>
          <a:p>
            <a:r>
              <a:rPr lang="en-NZ" b="1" dirty="0"/>
              <a:t>Explanatory note 3:</a:t>
            </a:r>
            <a:endParaRPr lang="en-NZ" b="1" i="1" dirty="0"/>
          </a:p>
          <a:p>
            <a:r>
              <a:rPr lang="en-NZ" i="1" dirty="0"/>
              <a:t>Pūrākau</a:t>
            </a:r>
            <a:r>
              <a:rPr lang="en-NZ" dirty="0"/>
              <a:t> refers to stories, myths and/or legends. To Māori, pūrākau contain explanations about te taiao and their place in it. </a:t>
            </a:r>
          </a:p>
        </p:txBody>
      </p:sp>
      <p:sp>
        <p:nvSpPr>
          <p:cNvPr id="4" name="Slide Number Placeholder 3"/>
          <p:cNvSpPr>
            <a:spLocks noGrp="1"/>
          </p:cNvSpPr>
          <p:nvPr>
            <p:ph type="sldNum" sz="quarter" idx="5"/>
          </p:nvPr>
        </p:nvSpPr>
        <p:spPr/>
        <p:txBody>
          <a:bodyPr/>
          <a:lstStyle/>
          <a:p>
            <a:fld id="{CB628E76-EAA2-41BD-8CA5-046DB1DEA8CE}" type="slidenum">
              <a:rPr lang="en-NZ" smtClean="0"/>
              <a:t>15</a:t>
            </a:fld>
            <a:endParaRPr lang="en-NZ"/>
          </a:p>
        </p:txBody>
      </p:sp>
    </p:spTree>
    <p:extLst>
      <p:ext uri="{BB962C8B-B14F-4D97-AF65-F5344CB8AC3E}">
        <p14:creationId xmlns:p14="http://schemas.microsoft.com/office/powerpoint/2010/main" val="189718261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dirty="0"/>
          </a:p>
          <a:p>
            <a:r>
              <a:rPr lang="en-NZ" dirty="0"/>
              <a:t>Tohutoro = reference.</a:t>
            </a:r>
          </a:p>
        </p:txBody>
      </p:sp>
      <p:sp>
        <p:nvSpPr>
          <p:cNvPr id="4" name="Slide Number Placeholder 3"/>
          <p:cNvSpPr>
            <a:spLocks noGrp="1"/>
          </p:cNvSpPr>
          <p:nvPr>
            <p:ph type="sldNum" sz="quarter" idx="5"/>
          </p:nvPr>
        </p:nvSpPr>
        <p:spPr/>
        <p:txBody>
          <a:bodyPr/>
          <a:lstStyle/>
          <a:p>
            <a:fld id="{CB628E76-EAA2-41BD-8CA5-046DB1DEA8CE}" type="slidenum">
              <a:rPr lang="en-NZ" smtClean="0"/>
              <a:t>16</a:t>
            </a:fld>
            <a:endParaRPr lang="en-NZ"/>
          </a:p>
        </p:txBody>
      </p:sp>
    </p:spTree>
    <p:extLst>
      <p:ext uri="{BB962C8B-B14F-4D97-AF65-F5344CB8AC3E}">
        <p14:creationId xmlns:p14="http://schemas.microsoft.com/office/powerpoint/2010/main" val="406853861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dirty="0"/>
          </a:p>
          <a:p>
            <a:r>
              <a:rPr lang="en-NZ" dirty="0"/>
              <a:t>Tohutoro: Te Ara</a:t>
            </a:r>
          </a:p>
          <a:p>
            <a:r>
              <a:rPr lang="en-NZ" dirty="0"/>
              <a:t>Tohutoro: ATMPAS, Ngāti Rangiwewehi 2000 (Poi)</a:t>
            </a:r>
          </a:p>
          <a:p>
            <a:r>
              <a:rPr lang="en-NZ" dirty="0"/>
              <a:t>Mate ā-moa/</a:t>
            </a:r>
            <a:r>
              <a:rPr lang="en-NZ" dirty="0" err="1"/>
              <a:t>Korehāhā</a:t>
            </a:r>
            <a:r>
              <a:rPr lang="en-NZ" dirty="0"/>
              <a:t> = extinction</a:t>
            </a:r>
          </a:p>
        </p:txBody>
      </p:sp>
      <p:sp>
        <p:nvSpPr>
          <p:cNvPr id="4" name="Slide Number Placeholder 3"/>
          <p:cNvSpPr>
            <a:spLocks noGrp="1"/>
          </p:cNvSpPr>
          <p:nvPr>
            <p:ph type="sldNum" sz="quarter" idx="5"/>
          </p:nvPr>
        </p:nvSpPr>
        <p:spPr/>
        <p:txBody>
          <a:bodyPr/>
          <a:lstStyle/>
          <a:p>
            <a:fld id="{CB628E76-EAA2-41BD-8CA5-046DB1DEA8CE}" type="slidenum">
              <a:rPr lang="en-NZ" smtClean="0"/>
              <a:t>17</a:t>
            </a:fld>
            <a:endParaRPr lang="en-NZ"/>
          </a:p>
        </p:txBody>
      </p:sp>
    </p:spTree>
    <p:extLst>
      <p:ext uri="{BB962C8B-B14F-4D97-AF65-F5344CB8AC3E}">
        <p14:creationId xmlns:p14="http://schemas.microsoft.com/office/powerpoint/2010/main" val="289925201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dirty="0"/>
          </a:p>
          <a:p>
            <a:r>
              <a:rPr lang="en-NZ" dirty="0"/>
              <a:t>Mehemea ka ara mai he urupounamu i waho atu i te </a:t>
            </a:r>
            <a:r>
              <a:rPr lang="en-NZ" dirty="0" err="1"/>
              <a:t>awheawhe</a:t>
            </a:r>
            <a:r>
              <a:rPr lang="en-NZ" dirty="0"/>
              <a:t> nei, tēnā, tukuna ki a māua.</a:t>
            </a:r>
          </a:p>
          <a:p>
            <a:endParaRPr lang="en-NZ" dirty="0"/>
          </a:p>
          <a:p>
            <a:endParaRPr lang="en-NZ" dirty="0"/>
          </a:p>
        </p:txBody>
      </p:sp>
      <p:sp>
        <p:nvSpPr>
          <p:cNvPr id="4" name="Slide Number Placeholder 3"/>
          <p:cNvSpPr>
            <a:spLocks noGrp="1"/>
          </p:cNvSpPr>
          <p:nvPr>
            <p:ph type="sldNum" sz="quarter" idx="5"/>
          </p:nvPr>
        </p:nvSpPr>
        <p:spPr/>
        <p:txBody>
          <a:bodyPr/>
          <a:lstStyle/>
          <a:p>
            <a:fld id="{CB628E76-EAA2-41BD-8CA5-046DB1DEA8CE}" type="slidenum">
              <a:rPr lang="en-NZ" smtClean="0"/>
              <a:t>18</a:t>
            </a:fld>
            <a:endParaRPr lang="en-NZ"/>
          </a:p>
        </p:txBody>
      </p:sp>
    </p:spTree>
    <p:extLst>
      <p:ext uri="{BB962C8B-B14F-4D97-AF65-F5344CB8AC3E}">
        <p14:creationId xmlns:p14="http://schemas.microsoft.com/office/powerpoint/2010/main" val="342490871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dirty="0"/>
          </a:p>
          <a:p>
            <a:endParaRPr lang="en-NZ" dirty="0"/>
          </a:p>
        </p:txBody>
      </p:sp>
      <p:sp>
        <p:nvSpPr>
          <p:cNvPr id="4" name="Slide Number Placeholder 3"/>
          <p:cNvSpPr>
            <a:spLocks noGrp="1"/>
          </p:cNvSpPr>
          <p:nvPr>
            <p:ph type="sldNum" sz="quarter" idx="5"/>
          </p:nvPr>
        </p:nvSpPr>
        <p:spPr/>
        <p:txBody>
          <a:bodyPr/>
          <a:lstStyle/>
          <a:p>
            <a:fld id="{CB628E76-EAA2-41BD-8CA5-046DB1DEA8CE}" type="slidenum">
              <a:rPr lang="en-NZ" smtClean="0"/>
              <a:t>2</a:t>
            </a:fld>
            <a:endParaRPr lang="en-NZ"/>
          </a:p>
        </p:txBody>
      </p:sp>
    </p:spTree>
    <p:extLst>
      <p:ext uri="{BB962C8B-B14F-4D97-AF65-F5344CB8AC3E}">
        <p14:creationId xmlns:p14="http://schemas.microsoft.com/office/powerpoint/2010/main" val="48284499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a:p>
        </p:txBody>
      </p:sp>
      <p:sp>
        <p:nvSpPr>
          <p:cNvPr id="4" name="Slide Number Placeholder 3"/>
          <p:cNvSpPr>
            <a:spLocks noGrp="1"/>
          </p:cNvSpPr>
          <p:nvPr>
            <p:ph type="sldNum" sz="quarter" idx="5"/>
          </p:nvPr>
        </p:nvSpPr>
        <p:spPr/>
        <p:txBody>
          <a:bodyPr/>
          <a:lstStyle/>
          <a:p>
            <a:fld id="{CB628E76-EAA2-41BD-8CA5-046DB1DEA8CE}" type="slidenum">
              <a:rPr lang="en-NZ" smtClean="0"/>
              <a:t>3</a:t>
            </a:fld>
            <a:endParaRPr lang="en-NZ"/>
          </a:p>
        </p:txBody>
      </p:sp>
    </p:spTree>
    <p:extLst>
      <p:ext uri="{BB962C8B-B14F-4D97-AF65-F5344CB8AC3E}">
        <p14:creationId xmlns:p14="http://schemas.microsoft.com/office/powerpoint/2010/main" val="16132311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a:p>
        </p:txBody>
      </p:sp>
      <p:sp>
        <p:nvSpPr>
          <p:cNvPr id="4" name="Slide Number Placeholder 3"/>
          <p:cNvSpPr>
            <a:spLocks noGrp="1"/>
          </p:cNvSpPr>
          <p:nvPr>
            <p:ph type="sldNum" sz="quarter" idx="5"/>
          </p:nvPr>
        </p:nvSpPr>
        <p:spPr/>
        <p:txBody>
          <a:bodyPr/>
          <a:lstStyle/>
          <a:p>
            <a:fld id="{CB628E76-EAA2-41BD-8CA5-046DB1DEA8CE}" type="slidenum">
              <a:rPr lang="en-NZ" smtClean="0"/>
              <a:t>4</a:t>
            </a:fld>
            <a:endParaRPr lang="en-NZ"/>
          </a:p>
        </p:txBody>
      </p:sp>
    </p:spTree>
    <p:extLst>
      <p:ext uri="{BB962C8B-B14F-4D97-AF65-F5344CB8AC3E}">
        <p14:creationId xmlns:p14="http://schemas.microsoft.com/office/powerpoint/2010/main" val="288386839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a:p>
        </p:txBody>
      </p:sp>
      <p:sp>
        <p:nvSpPr>
          <p:cNvPr id="4" name="Slide Number Placeholder 3"/>
          <p:cNvSpPr>
            <a:spLocks noGrp="1"/>
          </p:cNvSpPr>
          <p:nvPr>
            <p:ph type="sldNum" sz="quarter" idx="5"/>
          </p:nvPr>
        </p:nvSpPr>
        <p:spPr/>
        <p:txBody>
          <a:bodyPr/>
          <a:lstStyle/>
          <a:p>
            <a:fld id="{CB628E76-EAA2-41BD-8CA5-046DB1DEA8CE}" type="slidenum">
              <a:rPr lang="en-NZ" smtClean="0"/>
              <a:t>5</a:t>
            </a:fld>
            <a:endParaRPr lang="en-NZ"/>
          </a:p>
        </p:txBody>
      </p:sp>
    </p:spTree>
    <p:extLst>
      <p:ext uri="{BB962C8B-B14F-4D97-AF65-F5344CB8AC3E}">
        <p14:creationId xmlns:p14="http://schemas.microsoft.com/office/powerpoint/2010/main" val="76758851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a:p>
        </p:txBody>
      </p:sp>
      <p:sp>
        <p:nvSpPr>
          <p:cNvPr id="4" name="Slide Number Placeholder 3"/>
          <p:cNvSpPr>
            <a:spLocks noGrp="1"/>
          </p:cNvSpPr>
          <p:nvPr>
            <p:ph type="sldNum" sz="quarter" idx="5"/>
          </p:nvPr>
        </p:nvSpPr>
        <p:spPr/>
        <p:txBody>
          <a:bodyPr/>
          <a:lstStyle/>
          <a:p>
            <a:fld id="{CB628E76-EAA2-41BD-8CA5-046DB1DEA8CE}" type="slidenum">
              <a:rPr lang="en-NZ" smtClean="0"/>
              <a:t>6</a:t>
            </a:fld>
            <a:endParaRPr lang="en-NZ"/>
          </a:p>
        </p:txBody>
      </p:sp>
    </p:spTree>
    <p:extLst>
      <p:ext uri="{BB962C8B-B14F-4D97-AF65-F5344CB8AC3E}">
        <p14:creationId xmlns:p14="http://schemas.microsoft.com/office/powerpoint/2010/main" val="211537958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dirty="0"/>
          </a:p>
        </p:txBody>
      </p:sp>
      <p:sp>
        <p:nvSpPr>
          <p:cNvPr id="4" name="Slide Number Placeholder 3"/>
          <p:cNvSpPr>
            <a:spLocks noGrp="1"/>
          </p:cNvSpPr>
          <p:nvPr>
            <p:ph type="sldNum" sz="quarter" idx="5"/>
          </p:nvPr>
        </p:nvSpPr>
        <p:spPr/>
        <p:txBody>
          <a:bodyPr/>
          <a:lstStyle/>
          <a:p>
            <a:fld id="{CB628E76-EAA2-41BD-8CA5-046DB1DEA8CE}" type="slidenum">
              <a:rPr lang="en-NZ" smtClean="0"/>
              <a:t>7</a:t>
            </a:fld>
            <a:endParaRPr lang="en-NZ"/>
          </a:p>
        </p:txBody>
      </p:sp>
    </p:spTree>
    <p:extLst>
      <p:ext uri="{BB962C8B-B14F-4D97-AF65-F5344CB8AC3E}">
        <p14:creationId xmlns:p14="http://schemas.microsoft.com/office/powerpoint/2010/main" val="183177401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a:p>
        </p:txBody>
      </p:sp>
      <p:sp>
        <p:nvSpPr>
          <p:cNvPr id="4" name="Slide Number Placeholder 3"/>
          <p:cNvSpPr>
            <a:spLocks noGrp="1"/>
          </p:cNvSpPr>
          <p:nvPr>
            <p:ph type="sldNum" sz="quarter" idx="5"/>
          </p:nvPr>
        </p:nvSpPr>
        <p:spPr/>
        <p:txBody>
          <a:bodyPr/>
          <a:lstStyle/>
          <a:p>
            <a:fld id="{CB628E76-EAA2-41BD-8CA5-046DB1DEA8CE}" type="slidenum">
              <a:rPr lang="en-NZ" smtClean="0"/>
              <a:t>8</a:t>
            </a:fld>
            <a:endParaRPr lang="en-NZ"/>
          </a:p>
        </p:txBody>
      </p:sp>
    </p:spTree>
    <p:extLst>
      <p:ext uri="{BB962C8B-B14F-4D97-AF65-F5344CB8AC3E}">
        <p14:creationId xmlns:p14="http://schemas.microsoft.com/office/powerpoint/2010/main" val="138728039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a:p>
        </p:txBody>
      </p:sp>
      <p:sp>
        <p:nvSpPr>
          <p:cNvPr id="4" name="Slide Number Placeholder 3"/>
          <p:cNvSpPr>
            <a:spLocks noGrp="1"/>
          </p:cNvSpPr>
          <p:nvPr>
            <p:ph type="sldNum" sz="quarter" idx="5"/>
          </p:nvPr>
        </p:nvSpPr>
        <p:spPr/>
        <p:txBody>
          <a:bodyPr/>
          <a:lstStyle/>
          <a:p>
            <a:fld id="{CB628E76-EAA2-41BD-8CA5-046DB1DEA8CE}" type="slidenum">
              <a:rPr lang="en-NZ" smtClean="0"/>
              <a:t>9</a:t>
            </a:fld>
            <a:endParaRPr lang="en-NZ"/>
          </a:p>
        </p:txBody>
      </p:sp>
    </p:spTree>
    <p:extLst>
      <p:ext uri="{BB962C8B-B14F-4D97-AF65-F5344CB8AC3E}">
        <p14:creationId xmlns:p14="http://schemas.microsoft.com/office/powerpoint/2010/main" val="12244854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BA320D-7AFA-7847-9AEB-CBC02C6E2D3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NZ"/>
          </a:p>
        </p:txBody>
      </p:sp>
      <p:sp>
        <p:nvSpPr>
          <p:cNvPr id="3" name="Subtitle 2">
            <a:extLst>
              <a:ext uri="{FF2B5EF4-FFF2-40B4-BE49-F238E27FC236}">
                <a16:creationId xmlns:a16="http://schemas.microsoft.com/office/drawing/2014/main" id="{42A5B4C1-2B1F-3A5E-2E54-D9122F24BA1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NZ"/>
          </a:p>
        </p:txBody>
      </p:sp>
      <p:sp>
        <p:nvSpPr>
          <p:cNvPr id="4" name="Date Placeholder 3">
            <a:extLst>
              <a:ext uri="{FF2B5EF4-FFF2-40B4-BE49-F238E27FC236}">
                <a16:creationId xmlns:a16="http://schemas.microsoft.com/office/drawing/2014/main" id="{78677CED-0924-9CDA-663B-E44BF488A7C4}"/>
              </a:ext>
            </a:extLst>
          </p:cNvPr>
          <p:cNvSpPr>
            <a:spLocks noGrp="1"/>
          </p:cNvSpPr>
          <p:nvPr>
            <p:ph type="dt" sz="half" idx="10"/>
          </p:nvPr>
        </p:nvSpPr>
        <p:spPr/>
        <p:txBody>
          <a:bodyPr/>
          <a:lstStyle/>
          <a:p>
            <a:fld id="{ECC0B68F-940E-4991-9B1E-F91CA6D192E5}" type="datetimeFigureOut">
              <a:rPr lang="en-NZ" smtClean="0"/>
              <a:t>11/07/2024</a:t>
            </a:fld>
            <a:endParaRPr lang="en-NZ"/>
          </a:p>
        </p:txBody>
      </p:sp>
      <p:sp>
        <p:nvSpPr>
          <p:cNvPr id="5" name="Footer Placeholder 4">
            <a:extLst>
              <a:ext uri="{FF2B5EF4-FFF2-40B4-BE49-F238E27FC236}">
                <a16:creationId xmlns:a16="http://schemas.microsoft.com/office/drawing/2014/main" id="{FD3FD5DA-DF4A-6035-D1FA-B77B82CBFF91}"/>
              </a:ext>
            </a:extLst>
          </p:cNvPr>
          <p:cNvSpPr>
            <a:spLocks noGrp="1"/>
          </p:cNvSpPr>
          <p:nvPr>
            <p:ph type="ftr" sz="quarter" idx="11"/>
          </p:nvPr>
        </p:nvSpPr>
        <p:spPr/>
        <p:txBody>
          <a:bodyPr/>
          <a:lstStyle/>
          <a:p>
            <a:endParaRPr lang="en-NZ"/>
          </a:p>
        </p:txBody>
      </p:sp>
      <p:sp>
        <p:nvSpPr>
          <p:cNvPr id="6" name="Slide Number Placeholder 5">
            <a:extLst>
              <a:ext uri="{FF2B5EF4-FFF2-40B4-BE49-F238E27FC236}">
                <a16:creationId xmlns:a16="http://schemas.microsoft.com/office/drawing/2014/main" id="{6F63CA49-5ECA-4BEE-0D1C-EF1FDB28CB33}"/>
              </a:ext>
            </a:extLst>
          </p:cNvPr>
          <p:cNvSpPr>
            <a:spLocks noGrp="1"/>
          </p:cNvSpPr>
          <p:nvPr>
            <p:ph type="sldNum" sz="quarter" idx="12"/>
          </p:nvPr>
        </p:nvSpPr>
        <p:spPr/>
        <p:txBody>
          <a:bodyPr/>
          <a:lstStyle/>
          <a:p>
            <a:fld id="{C3F71D6A-75FB-4E4B-AB7D-A8D9E52FF3C0}" type="slidenum">
              <a:rPr lang="en-NZ" smtClean="0"/>
              <a:t>‹#›</a:t>
            </a:fld>
            <a:endParaRPr lang="en-NZ"/>
          </a:p>
        </p:txBody>
      </p:sp>
    </p:spTree>
    <p:extLst>
      <p:ext uri="{BB962C8B-B14F-4D97-AF65-F5344CB8AC3E}">
        <p14:creationId xmlns:p14="http://schemas.microsoft.com/office/powerpoint/2010/main" val="11580101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09986A-9608-4A11-27DB-E5773790B3DC}"/>
              </a:ext>
            </a:extLst>
          </p:cNvPr>
          <p:cNvSpPr>
            <a:spLocks noGrp="1"/>
          </p:cNvSpPr>
          <p:nvPr>
            <p:ph type="title"/>
          </p:nvPr>
        </p:nvSpPr>
        <p:spPr/>
        <p:txBody>
          <a:bodyPr/>
          <a:lstStyle/>
          <a:p>
            <a:r>
              <a:rPr lang="en-US"/>
              <a:t>Click to edit Master title style</a:t>
            </a:r>
            <a:endParaRPr lang="en-NZ"/>
          </a:p>
        </p:txBody>
      </p:sp>
      <p:sp>
        <p:nvSpPr>
          <p:cNvPr id="3" name="Vertical Text Placeholder 2">
            <a:extLst>
              <a:ext uri="{FF2B5EF4-FFF2-40B4-BE49-F238E27FC236}">
                <a16:creationId xmlns:a16="http://schemas.microsoft.com/office/drawing/2014/main" id="{815E4E33-7CDC-816F-A520-6086705ED93B}"/>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Date Placeholder 3">
            <a:extLst>
              <a:ext uri="{FF2B5EF4-FFF2-40B4-BE49-F238E27FC236}">
                <a16:creationId xmlns:a16="http://schemas.microsoft.com/office/drawing/2014/main" id="{711F0439-50BA-AAF4-CF31-8E435219325C}"/>
              </a:ext>
            </a:extLst>
          </p:cNvPr>
          <p:cNvSpPr>
            <a:spLocks noGrp="1"/>
          </p:cNvSpPr>
          <p:nvPr>
            <p:ph type="dt" sz="half" idx="10"/>
          </p:nvPr>
        </p:nvSpPr>
        <p:spPr/>
        <p:txBody>
          <a:bodyPr/>
          <a:lstStyle/>
          <a:p>
            <a:fld id="{ECC0B68F-940E-4991-9B1E-F91CA6D192E5}" type="datetimeFigureOut">
              <a:rPr lang="en-NZ" smtClean="0"/>
              <a:t>11/07/2024</a:t>
            </a:fld>
            <a:endParaRPr lang="en-NZ"/>
          </a:p>
        </p:txBody>
      </p:sp>
      <p:sp>
        <p:nvSpPr>
          <p:cNvPr id="5" name="Footer Placeholder 4">
            <a:extLst>
              <a:ext uri="{FF2B5EF4-FFF2-40B4-BE49-F238E27FC236}">
                <a16:creationId xmlns:a16="http://schemas.microsoft.com/office/drawing/2014/main" id="{2914085B-704A-168C-47EB-34DC3A1E8993}"/>
              </a:ext>
            </a:extLst>
          </p:cNvPr>
          <p:cNvSpPr>
            <a:spLocks noGrp="1"/>
          </p:cNvSpPr>
          <p:nvPr>
            <p:ph type="ftr" sz="quarter" idx="11"/>
          </p:nvPr>
        </p:nvSpPr>
        <p:spPr/>
        <p:txBody>
          <a:bodyPr/>
          <a:lstStyle/>
          <a:p>
            <a:endParaRPr lang="en-NZ"/>
          </a:p>
        </p:txBody>
      </p:sp>
      <p:sp>
        <p:nvSpPr>
          <p:cNvPr id="6" name="Slide Number Placeholder 5">
            <a:extLst>
              <a:ext uri="{FF2B5EF4-FFF2-40B4-BE49-F238E27FC236}">
                <a16:creationId xmlns:a16="http://schemas.microsoft.com/office/drawing/2014/main" id="{27339AF1-AC64-929D-73EA-351976617401}"/>
              </a:ext>
            </a:extLst>
          </p:cNvPr>
          <p:cNvSpPr>
            <a:spLocks noGrp="1"/>
          </p:cNvSpPr>
          <p:nvPr>
            <p:ph type="sldNum" sz="quarter" idx="12"/>
          </p:nvPr>
        </p:nvSpPr>
        <p:spPr/>
        <p:txBody>
          <a:bodyPr/>
          <a:lstStyle/>
          <a:p>
            <a:fld id="{C3F71D6A-75FB-4E4B-AB7D-A8D9E52FF3C0}" type="slidenum">
              <a:rPr lang="en-NZ" smtClean="0"/>
              <a:t>‹#›</a:t>
            </a:fld>
            <a:endParaRPr lang="en-NZ"/>
          </a:p>
        </p:txBody>
      </p:sp>
    </p:spTree>
    <p:extLst>
      <p:ext uri="{BB962C8B-B14F-4D97-AF65-F5344CB8AC3E}">
        <p14:creationId xmlns:p14="http://schemas.microsoft.com/office/powerpoint/2010/main" val="27608375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CD7D4D6-C7BE-8E48-E141-E2286C6BE29A}"/>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NZ"/>
          </a:p>
        </p:txBody>
      </p:sp>
      <p:sp>
        <p:nvSpPr>
          <p:cNvPr id="3" name="Vertical Text Placeholder 2">
            <a:extLst>
              <a:ext uri="{FF2B5EF4-FFF2-40B4-BE49-F238E27FC236}">
                <a16:creationId xmlns:a16="http://schemas.microsoft.com/office/drawing/2014/main" id="{1BD8DD8C-D9F2-AF03-A476-BC481868BAB7}"/>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Date Placeholder 3">
            <a:extLst>
              <a:ext uri="{FF2B5EF4-FFF2-40B4-BE49-F238E27FC236}">
                <a16:creationId xmlns:a16="http://schemas.microsoft.com/office/drawing/2014/main" id="{A5BE1266-FF0F-C4A9-BA23-3E1F745CCDF9}"/>
              </a:ext>
            </a:extLst>
          </p:cNvPr>
          <p:cNvSpPr>
            <a:spLocks noGrp="1"/>
          </p:cNvSpPr>
          <p:nvPr>
            <p:ph type="dt" sz="half" idx="10"/>
          </p:nvPr>
        </p:nvSpPr>
        <p:spPr/>
        <p:txBody>
          <a:bodyPr/>
          <a:lstStyle/>
          <a:p>
            <a:fld id="{ECC0B68F-940E-4991-9B1E-F91CA6D192E5}" type="datetimeFigureOut">
              <a:rPr lang="en-NZ" smtClean="0"/>
              <a:t>11/07/2024</a:t>
            </a:fld>
            <a:endParaRPr lang="en-NZ"/>
          </a:p>
        </p:txBody>
      </p:sp>
      <p:sp>
        <p:nvSpPr>
          <p:cNvPr id="5" name="Footer Placeholder 4">
            <a:extLst>
              <a:ext uri="{FF2B5EF4-FFF2-40B4-BE49-F238E27FC236}">
                <a16:creationId xmlns:a16="http://schemas.microsoft.com/office/drawing/2014/main" id="{332053CF-0BC2-94CC-D568-BBB3CFFBB401}"/>
              </a:ext>
            </a:extLst>
          </p:cNvPr>
          <p:cNvSpPr>
            <a:spLocks noGrp="1"/>
          </p:cNvSpPr>
          <p:nvPr>
            <p:ph type="ftr" sz="quarter" idx="11"/>
          </p:nvPr>
        </p:nvSpPr>
        <p:spPr/>
        <p:txBody>
          <a:bodyPr/>
          <a:lstStyle/>
          <a:p>
            <a:endParaRPr lang="en-NZ"/>
          </a:p>
        </p:txBody>
      </p:sp>
      <p:sp>
        <p:nvSpPr>
          <p:cNvPr id="6" name="Slide Number Placeholder 5">
            <a:extLst>
              <a:ext uri="{FF2B5EF4-FFF2-40B4-BE49-F238E27FC236}">
                <a16:creationId xmlns:a16="http://schemas.microsoft.com/office/drawing/2014/main" id="{C4A935D6-B686-FE36-A90C-D587DF33DDC3}"/>
              </a:ext>
            </a:extLst>
          </p:cNvPr>
          <p:cNvSpPr>
            <a:spLocks noGrp="1"/>
          </p:cNvSpPr>
          <p:nvPr>
            <p:ph type="sldNum" sz="quarter" idx="12"/>
          </p:nvPr>
        </p:nvSpPr>
        <p:spPr/>
        <p:txBody>
          <a:bodyPr/>
          <a:lstStyle/>
          <a:p>
            <a:fld id="{C3F71D6A-75FB-4E4B-AB7D-A8D9E52FF3C0}" type="slidenum">
              <a:rPr lang="en-NZ" smtClean="0"/>
              <a:t>‹#›</a:t>
            </a:fld>
            <a:endParaRPr lang="en-NZ"/>
          </a:p>
        </p:txBody>
      </p:sp>
    </p:spTree>
    <p:extLst>
      <p:ext uri="{BB962C8B-B14F-4D97-AF65-F5344CB8AC3E}">
        <p14:creationId xmlns:p14="http://schemas.microsoft.com/office/powerpoint/2010/main" val="25028869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81D963-3C14-30D7-9BBA-194F6F20342A}"/>
              </a:ext>
            </a:extLst>
          </p:cNvPr>
          <p:cNvSpPr>
            <a:spLocks noGrp="1"/>
          </p:cNvSpPr>
          <p:nvPr>
            <p:ph type="title"/>
          </p:nvPr>
        </p:nvSpPr>
        <p:spPr/>
        <p:txBody>
          <a:bodyPr/>
          <a:lstStyle/>
          <a:p>
            <a:r>
              <a:rPr lang="en-US"/>
              <a:t>Click to edit Master title style</a:t>
            </a:r>
            <a:endParaRPr lang="en-NZ"/>
          </a:p>
        </p:txBody>
      </p:sp>
      <p:sp>
        <p:nvSpPr>
          <p:cNvPr id="3" name="Content Placeholder 2">
            <a:extLst>
              <a:ext uri="{FF2B5EF4-FFF2-40B4-BE49-F238E27FC236}">
                <a16:creationId xmlns:a16="http://schemas.microsoft.com/office/drawing/2014/main" id="{C2AFF610-1CEE-A172-E1FE-4020976BF11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Date Placeholder 3">
            <a:extLst>
              <a:ext uri="{FF2B5EF4-FFF2-40B4-BE49-F238E27FC236}">
                <a16:creationId xmlns:a16="http://schemas.microsoft.com/office/drawing/2014/main" id="{019C2855-9686-7700-7885-587EB404F587}"/>
              </a:ext>
            </a:extLst>
          </p:cNvPr>
          <p:cNvSpPr>
            <a:spLocks noGrp="1"/>
          </p:cNvSpPr>
          <p:nvPr>
            <p:ph type="dt" sz="half" idx="10"/>
          </p:nvPr>
        </p:nvSpPr>
        <p:spPr/>
        <p:txBody>
          <a:bodyPr/>
          <a:lstStyle/>
          <a:p>
            <a:fld id="{ECC0B68F-940E-4991-9B1E-F91CA6D192E5}" type="datetimeFigureOut">
              <a:rPr lang="en-NZ" smtClean="0"/>
              <a:t>11/07/2024</a:t>
            </a:fld>
            <a:endParaRPr lang="en-NZ"/>
          </a:p>
        </p:txBody>
      </p:sp>
      <p:sp>
        <p:nvSpPr>
          <p:cNvPr id="5" name="Footer Placeholder 4">
            <a:extLst>
              <a:ext uri="{FF2B5EF4-FFF2-40B4-BE49-F238E27FC236}">
                <a16:creationId xmlns:a16="http://schemas.microsoft.com/office/drawing/2014/main" id="{A8E83D03-BB54-B1C0-94B9-BB4B88DAA954}"/>
              </a:ext>
            </a:extLst>
          </p:cNvPr>
          <p:cNvSpPr>
            <a:spLocks noGrp="1"/>
          </p:cNvSpPr>
          <p:nvPr>
            <p:ph type="ftr" sz="quarter" idx="11"/>
          </p:nvPr>
        </p:nvSpPr>
        <p:spPr/>
        <p:txBody>
          <a:bodyPr/>
          <a:lstStyle/>
          <a:p>
            <a:endParaRPr lang="en-NZ"/>
          </a:p>
        </p:txBody>
      </p:sp>
      <p:sp>
        <p:nvSpPr>
          <p:cNvPr id="6" name="Slide Number Placeholder 5">
            <a:extLst>
              <a:ext uri="{FF2B5EF4-FFF2-40B4-BE49-F238E27FC236}">
                <a16:creationId xmlns:a16="http://schemas.microsoft.com/office/drawing/2014/main" id="{80A50321-8846-D881-25DE-F29E6C3C5935}"/>
              </a:ext>
            </a:extLst>
          </p:cNvPr>
          <p:cNvSpPr>
            <a:spLocks noGrp="1"/>
          </p:cNvSpPr>
          <p:nvPr>
            <p:ph type="sldNum" sz="quarter" idx="12"/>
          </p:nvPr>
        </p:nvSpPr>
        <p:spPr/>
        <p:txBody>
          <a:bodyPr/>
          <a:lstStyle/>
          <a:p>
            <a:fld id="{C3F71D6A-75FB-4E4B-AB7D-A8D9E52FF3C0}" type="slidenum">
              <a:rPr lang="en-NZ" smtClean="0"/>
              <a:t>‹#›</a:t>
            </a:fld>
            <a:endParaRPr lang="en-NZ"/>
          </a:p>
        </p:txBody>
      </p:sp>
    </p:spTree>
    <p:extLst>
      <p:ext uri="{BB962C8B-B14F-4D97-AF65-F5344CB8AC3E}">
        <p14:creationId xmlns:p14="http://schemas.microsoft.com/office/powerpoint/2010/main" val="5558365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667F82-048E-CAC6-2416-1365EB0079E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NZ"/>
          </a:p>
        </p:txBody>
      </p:sp>
      <p:sp>
        <p:nvSpPr>
          <p:cNvPr id="3" name="Text Placeholder 2">
            <a:extLst>
              <a:ext uri="{FF2B5EF4-FFF2-40B4-BE49-F238E27FC236}">
                <a16:creationId xmlns:a16="http://schemas.microsoft.com/office/drawing/2014/main" id="{A301F5E1-6AD6-F656-40CD-89F22C16AAF9}"/>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139BD84D-B440-B072-05ED-7C4253B13158}"/>
              </a:ext>
            </a:extLst>
          </p:cNvPr>
          <p:cNvSpPr>
            <a:spLocks noGrp="1"/>
          </p:cNvSpPr>
          <p:nvPr>
            <p:ph type="dt" sz="half" idx="10"/>
          </p:nvPr>
        </p:nvSpPr>
        <p:spPr/>
        <p:txBody>
          <a:bodyPr/>
          <a:lstStyle/>
          <a:p>
            <a:fld id="{ECC0B68F-940E-4991-9B1E-F91CA6D192E5}" type="datetimeFigureOut">
              <a:rPr lang="en-NZ" smtClean="0"/>
              <a:t>11/07/2024</a:t>
            </a:fld>
            <a:endParaRPr lang="en-NZ"/>
          </a:p>
        </p:txBody>
      </p:sp>
      <p:sp>
        <p:nvSpPr>
          <p:cNvPr id="5" name="Footer Placeholder 4">
            <a:extLst>
              <a:ext uri="{FF2B5EF4-FFF2-40B4-BE49-F238E27FC236}">
                <a16:creationId xmlns:a16="http://schemas.microsoft.com/office/drawing/2014/main" id="{0EF3170E-698A-27D2-E1DF-E5B6F67AF0E3}"/>
              </a:ext>
            </a:extLst>
          </p:cNvPr>
          <p:cNvSpPr>
            <a:spLocks noGrp="1"/>
          </p:cNvSpPr>
          <p:nvPr>
            <p:ph type="ftr" sz="quarter" idx="11"/>
          </p:nvPr>
        </p:nvSpPr>
        <p:spPr/>
        <p:txBody>
          <a:bodyPr/>
          <a:lstStyle/>
          <a:p>
            <a:endParaRPr lang="en-NZ"/>
          </a:p>
        </p:txBody>
      </p:sp>
      <p:sp>
        <p:nvSpPr>
          <p:cNvPr id="6" name="Slide Number Placeholder 5">
            <a:extLst>
              <a:ext uri="{FF2B5EF4-FFF2-40B4-BE49-F238E27FC236}">
                <a16:creationId xmlns:a16="http://schemas.microsoft.com/office/drawing/2014/main" id="{46373B46-69DD-8A98-3A6D-F5D9CEFA1AD3}"/>
              </a:ext>
            </a:extLst>
          </p:cNvPr>
          <p:cNvSpPr>
            <a:spLocks noGrp="1"/>
          </p:cNvSpPr>
          <p:nvPr>
            <p:ph type="sldNum" sz="quarter" idx="12"/>
          </p:nvPr>
        </p:nvSpPr>
        <p:spPr/>
        <p:txBody>
          <a:bodyPr/>
          <a:lstStyle/>
          <a:p>
            <a:fld id="{C3F71D6A-75FB-4E4B-AB7D-A8D9E52FF3C0}" type="slidenum">
              <a:rPr lang="en-NZ" smtClean="0"/>
              <a:t>‹#›</a:t>
            </a:fld>
            <a:endParaRPr lang="en-NZ"/>
          </a:p>
        </p:txBody>
      </p:sp>
    </p:spTree>
    <p:extLst>
      <p:ext uri="{BB962C8B-B14F-4D97-AF65-F5344CB8AC3E}">
        <p14:creationId xmlns:p14="http://schemas.microsoft.com/office/powerpoint/2010/main" val="3213018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B49828-B222-B054-A2A0-56C28B018234}"/>
              </a:ext>
            </a:extLst>
          </p:cNvPr>
          <p:cNvSpPr>
            <a:spLocks noGrp="1"/>
          </p:cNvSpPr>
          <p:nvPr>
            <p:ph type="title"/>
          </p:nvPr>
        </p:nvSpPr>
        <p:spPr/>
        <p:txBody>
          <a:bodyPr/>
          <a:lstStyle/>
          <a:p>
            <a:r>
              <a:rPr lang="en-US"/>
              <a:t>Click to edit Master title style</a:t>
            </a:r>
            <a:endParaRPr lang="en-NZ"/>
          </a:p>
        </p:txBody>
      </p:sp>
      <p:sp>
        <p:nvSpPr>
          <p:cNvPr id="3" name="Content Placeholder 2">
            <a:extLst>
              <a:ext uri="{FF2B5EF4-FFF2-40B4-BE49-F238E27FC236}">
                <a16:creationId xmlns:a16="http://schemas.microsoft.com/office/drawing/2014/main" id="{AA6F803E-7C35-6284-252C-FD690E7C4F8B}"/>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Content Placeholder 3">
            <a:extLst>
              <a:ext uri="{FF2B5EF4-FFF2-40B4-BE49-F238E27FC236}">
                <a16:creationId xmlns:a16="http://schemas.microsoft.com/office/drawing/2014/main" id="{EB1442D8-F1FD-303D-5E63-2D5EFBEFBAE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5" name="Date Placeholder 4">
            <a:extLst>
              <a:ext uri="{FF2B5EF4-FFF2-40B4-BE49-F238E27FC236}">
                <a16:creationId xmlns:a16="http://schemas.microsoft.com/office/drawing/2014/main" id="{5C7CD4E0-2DEE-293B-1968-3B7BA87D2472}"/>
              </a:ext>
            </a:extLst>
          </p:cNvPr>
          <p:cNvSpPr>
            <a:spLocks noGrp="1"/>
          </p:cNvSpPr>
          <p:nvPr>
            <p:ph type="dt" sz="half" idx="10"/>
          </p:nvPr>
        </p:nvSpPr>
        <p:spPr/>
        <p:txBody>
          <a:bodyPr/>
          <a:lstStyle/>
          <a:p>
            <a:fld id="{ECC0B68F-940E-4991-9B1E-F91CA6D192E5}" type="datetimeFigureOut">
              <a:rPr lang="en-NZ" smtClean="0"/>
              <a:t>11/07/2024</a:t>
            </a:fld>
            <a:endParaRPr lang="en-NZ"/>
          </a:p>
        </p:txBody>
      </p:sp>
      <p:sp>
        <p:nvSpPr>
          <p:cNvPr id="6" name="Footer Placeholder 5">
            <a:extLst>
              <a:ext uri="{FF2B5EF4-FFF2-40B4-BE49-F238E27FC236}">
                <a16:creationId xmlns:a16="http://schemas.microsoft.com/office/drawing/2014/main" id="{90210C60-9A98-223B-D67E-CB2E34FAEF8E}"/>
              </a:ext>
            </a:extLst>
          </p:cNvPr>
          <p:cNvSpPr>
            <a:spLocks noGrp="1"/>
          </p:cNvSpPr>
          <p:nvPr>
            <p:ph type="ftr" sz="quarter" idx="11"/>
          </p:nvPr>
        </p:nvSpPr>
        <p:spPr/>
        <p:txBody>
          <a:bodyPr/>
          <a:lstStyle/>
          <a:p>
            <a:endParaRPr lang="en-NZ"/>
          </a:p>
        </p:txBody>
      </p:sp>
      <p:sp>
        <p:nvSpPr>
          <p:cNvPr id="7" name="Slide Number Placeholder 6">
            <a:extLst>
              <a:ext uri="{FF2B5EF4-FFF2-40B4-BE49-F238E27FC236}">
                <a16:creationId xmlns:a16="http://schemas.microsoft.com/office/drawing/2014/main" id="{8E38897F-0C21-E0E2-3BD9-8839CE549041}"/>
              </a:ext>
            </a:extLst>
          </p:cNvPr>
          <p:cNvSpPr>
            <a:spLocks noGrp="1"/>
          </p:cNvSpPr>
          <p:nvPr>
            <p:ph type="sldNum" sz="quarter" idx="12"/>
          </p:nvPr>
        </p:nvSpPr>
        <p:spPr/>
        <p:txBody>
          <a:bodyPr/>
          <a:lstStyle/>
          <a:p>
            <a:fld id="{C3F71D6A-75FB-4E4B-AB7D-A8D9E52FF3C0}" type="slidenum">
              <a:rPr lang="en-NZ" smtClean="0"/>
              <a:t>‹#›</a:t>
            </a:fld>
            <a:endParaRPr lang="en-NZ"/>
          </a:p>
        </p:txBody>
      </p:sp>
    </p:spTree>
    <p:extLst>
      <p:ext uri="{BB962C8B-B14F-4D97-AF65-F5344CB8AC3E}">
        <p14:creationId xmlns:p14="http://schemas.microsoft.com/office/powerpoint/2010/main" val="20189182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1F0F31-D451-379E-1567-C93F23F4C89E}"/>
              </a:ext>
            </a:extLst>
          </p:cNvPr>
          <p:cNvSpPr>
            <a:spLocks noGrp="1"/>
          </p:cNvSpPr>
          <p:nvPr>
            <p:ph type="title"/>
          </p:nvPr>
        </p:nvSpPr>
        <p:spPr>
          <a:xfrm>
            <a:off x="839788" y="365125"/>
            <a:ext cx="10515600" cy="1325563"/>
          </a:xfrm>
        </p:spPr>
        <p:txBody>
          <a:bodyPr/>
          <a:lstStyle/>
          <a:p>
            <a:r>
              <a:rPr lang="en-US"/>
              <a:t>Click to edit Master title style</a:t>
            </a:r>
            <a:endParaRPr lang="en-NZ"/>
          </a:p>
        </p:txBody>
      </p:sp>
      <p:sp>
        <p:nvSpPr>
          <p:cNvPr id="3" name="Text Placeholder 2">
            <a:extLst>
              <a:ext uri="{FF2B5EF4-FFF2-40B4-BE49-F238E27FC236}">
                <a16:creationId xmlns:a16="http://schemas.microsoft.com/office/drawing/2014/main" id="{478B0245-2D89-FC1F-6E02-7BA55ACF748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C0B1FED-0F58-CF44-2FAA-26E78EB63B7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5" name="Text Placeholder 4">
            <a:extLst>
              <a:ext uri="{FF2B5EF4-FFF2-40B4-BE49-F238E27FC236}">
                <a16:creationId xmlns:a16="http://schemas.microsoft.com/office/drawing/2014/main" id="{685342ED-38BB-DE21-C3CD-F6914FE617F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3A99DE4-C9A0-0A49-80A6-73A42B8FF8D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7" name="Date Placeholder 6">
            <a:extLst>
              <a:ext uri="{FF2B5EF4-FFF2-40B4-BE49-F238E27FC236}">
                <a16:creationId xmlns:a16="http://schemas.microsoft.com/office/drawing/2014/main" id="{650A97E7-AD9F-E3FC-7995-DA67EAAD1A71}"/>
              </a:ext>
            </a:extLst>
          </p:cNvPr>
          <p:cNvSpPr>
            <a:spLocks noGrp="1"/>
          </p:cNvSpPr>
          <p:nvPr>
            <p:ph type="dt" sz="half" idx="10"/>
          </p:nvPr>
        </p:nvSpPr>
        <p:spPr/>
        <p:txBody>
          <a:bodyPr/>
          <a:lstStyle/>
          <a:p>
            <a:fld id="{ECC0B68F-940E-4991-9B1E-F91CA6D192E5}" type="datetimeFigureOut">
              <a:rPr lang="en-NZ" smtClean="0"/>
              <a:t>11/07/2024</a:t>
            </a:fld>
            <a:endParaRPr lang="en-NZ"/>
          </a:p>
        </p:txBody>
      </p:sp>
      <p:sp>
        <p:nvSpPr>
          <p:cNvPr id="8" name="Footer Placeholder 7">
            <a:extLst>
              <a:ext uri="{FF2B5EF4-FFF2-40B4-BE49-F238E27FC236}">
                <a16:creationId xmlns:a16="http://schemas.microsoft.com/office/drawing/2014/main" id="{CC421D04-4688-07A0-C44C-3B70C14ED284}"/>
              </a:ext>
            </a:extLst>
          </p:cNvPr>
          <p:cNvSpPr>
            <a:spLocks noGrp="1"/>
          </p:cNvSpPr>
          <p:nvPr>
            <p:ph type="ftr" sz="quarter" idx="11"/>
          </p:nvPr>
        </p:nvSpPr>
        <p:spPr/>
        <p:txBody>
          <a:bodyPr/>
          <a:lstStyle/>
          <a:p>
            <a:endParaRPr lang="en-NZ"/>
          </a:p>
        </p:txBody>
      </p:sp>
      <p:sp>
        <p:nvSpPr>
          <p:cNvPr id="9" name="Slide Number Placeholder 8">
            <a:extLst>
              <a:ext uri="{FF2B5EF4-FFF2-40B4-BE49-F238E27FC236}">
                <a16:creationId xmlns:a16="http://schemas.microsoft.com/office/drawing/2014/main" id="{217015B2-B447-F355-5F3A-E253C925A7AB}"/>
              </a:ext>
            </a:extLst>
          </p:cNvPr>
          <p:cNvSpPr>
            <a:spLocks noGrp="1"/>
          </p:cNvSpPr>
          <p:nvPr>
            <p:ph type="sldNum" sz="quarter" idx="12"/>
          </p:nvPr>
        </p:nvSpPr>
        <p:spPr/>
        <p:txBody>
          <a:bodyPr/>
          <a:lstStyle/>
          <a:p>
            <a:fld id="{C3F71D6A-75FB-4E4B-AB7D-A8D9E52FF3C0}" type="slidenum">
              <a:rPr lang="en-NZ" smtClean="0"/>
              <a:t>‹#›</a:t>
            </a:fld>
            <a:endParaRPr lang="en-NZ"/>
          </a:p>
        </p:txBody>
      </p:sp>
    </p:spTree>
    <p:extLst>
      <p:ext uri="{BB962C8B-B14F-4D97-AF65-F5344CB8AC3E}">
        <p14:creationId xmlns:p14="http://schemas.microsoft.com/office/powerpoint/2010/main" val="22483735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5B3ED6-D4D6-E4DC-66BF-D3AB8C91C1CA}"/>
              </a:ext>
            </a:extLst>
          </p:cNvPr>
          <p:cNvSpPr>
            <a:spLocks noGrp="1"/>
          </p:cNvSpPr>
          <p:nvPr>
            <p:ph type="title"/>
          </p:nvPr>
        </p:nvSpPr>
        <p:spPr/>
        <p:txBody>
          <a:bodyPr/>
          <a:lstStyle/>
          <a:p>
            <a:r>
              <a:rPr lang="en-US"/>
              <a:t>Click to edit Master title style</a:t>
            </a:r>
            <a:endParaRPr lang="en-NZ"/>
          </a:p>
        </p:txBody>
      </p:sp>
      <p:sp>
        <p:nvSpPr>
          <p:cNvPr id="3" name="Date Placeholder 2">
            <a:extLst>
              <a:ext uri="{FF2B5EF4-FFF2-40B4-BE49-F238E27FC236}">
                <a16:creationId xmlns:a16="http://schemas.microsoft.com/office/drawing/2014/main" id="{C10B595E-4583-EABE-24A7-005150DB4D65}"/>
              </a:ext>
            </a:extLst>
          </p:cNvPr>
          <p:cNvSpPr>
            <a:spLocks noGrp="1"/>
          </p:cNvSpPr>
          <p:nvPr>
            <p:ph type="dt" sz="half" idx="10"/>
          </p:nvPr>
        </p:nvSpPr>
        <p:spPr/>
        <p:txBody>
          <a:bodyPr/>
          <a:lstStyle/>
          <a:p>
            <a:fld id="{ECC0B68F-940E-4991-9B1E-F91CA6D192E5}" type="datetimeFigureOut">
              <a:rPr lang="en-NZ" smtClean="0"/>
              <a:t>11/07/2024</a:t>
            </a:fld>
            <a:endParaRPr lang="en-NZ"/>
          </a:p>
        </p:txBody>
      </p:sp>
      <p:sp>
        <p:nvSpPr>
          <p:cNvPr id="4" name="Footer Placeholder 3">
            <a:extLst>
              <a:ext uri="{FF2B5EF4-FFF2-40B4-BE49-F238E27FC236}">
                <a16:creationId xmlns:a16="http://schemas.microsoft.com/office/drawing/2014/main" id="{99DBAB72-6914-721F-AE92-8DA18FF1FF9E}"/>
              </a:ext>
            </a:extLst>
          </p:cNvPr>
          <p:cNvSpPr>
            <a:spLocks noGrp="1"/>
          </p:cNvSpPr>
          <p:nvPr>
            <p:ph type="ftr" sz="quarter" idx="11"/>
          </p:nvPr>
        </p:nvSpPr>
        <p:spPr/>
        <p:txBody>
          <a:bodyPr/>
          <a:lstStyle/>
          <a:p>
            <a:endParaRPr lang="en-NZ"/>
          </a:p>
        </p:txBody>
      </p:sp>
      <p:sp>
        <p:nvSpPr>
          <p:cNvPr id="5" name="Slide Number Placeholder 4">
            <a:extLst>
              <a:ext uri="{FF2B5EF4-FFF2-40B4-BE49-F238E27FC236}">
                <a16:creationId xmlns:a16="http://schemas.microsoft.com/office/drawing/2014/main" id="{3C544116-2D12-6D84-F5BF-AB0DD14632D2}"/>
              </a:ext>
            </a:extLst>
          </p:cNvPr>
          <p:cNvSpPr>
            <a:spLocks noGrp="1"/>
          </p:cNvSpPr>
          <p:nvPr>
            <p:ph type="sldNum" sz="quarter" idx="12"/>
          </p:nvPr>
        </p:nvSpPr>
        <p:spPr/>
        <p:txBody>
          <a:bodyPr/>
          <a:lstStyle/>
          <a:p>
            <a:fld id="{C3F71D6A-75FB-4E4B-AB7D-A8D9E52FF3C0}" type="slidenum">
              <a:rPr lang="en-NZ" smtClean="0"/>
              <a:t>‹#›</a:t>
            </a:fld>
            <a:endParaRPr lang="en-NZ"/>
          </a:p>
        </p:txBody>
      </p:sp>
    </p:spTree>
    <p:extLst>
      <p:ext uri="{BB962C8B-B14F-4D97-AF65-F5344CB8AC3E}">
        <p14:creationId xmlns:p14="http://schemas.microsoft.com/office/powerpoint/2010/main" val="38093646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4C24936-022B-2BB6-8A5D-9AE9E9A9ED02}"/>
              </a:ext>
            </a:extLst>
          </p:cNvPr>
          <p:cNvSpPr>
            <a:spLocks noGrp="1"/>
          </p:cNvSpPr>
          <p:nvPr>
            <p:ph type="dt" sz="half" idx="10"/>
          </p:nvPr>
        </p:nvSpPr>
        <p:spPr/>
        <p:txBody>
          <a:bodyPr/>
          <a:lstStyle/>
          <a:p>
            <a:fld id="{ECC0B68F-940E-4991-9B1E-F91CA6D192E5}" type="datetimeFigureOut">
              <a:rPr lang="en-NZ" smtClean="0"/>
              <a:t>11/07/2024</a:t>
            </a:fld>
            <a:endParaRPr lang="en-NZ"/>
          </a:p>
        </p:txBody>
      </p:sp>
      <p:sp>
        <p:nvSpPr>
          <p:cNvPr id="3" name="Footer Placeholder 2">
            <a:extLst>
              <a:ext uri="{FF2B5EF4-FFF2-40B4-BE49-F238E27FC236}">
                <a16:creationId xmlns:a16="http://schemas.microsoft.com/office/drawing/2014/main" id="{8AC981DA-A984-0DEB-9793-9743CB72018C}"/>
              </a:ext>
            </a:extLst>
          </p:cNvPr>
          <p:cNvSpPr>
            <a:spLocks noGrp="1"/>
          </p:cNvSpPr>
          <p:nvPr>
            <p:ph type="ftr" sz="quarter" idx="11"/>
          </p:nvPr>
        </p:nvSpPr>
        <p:spPr/>
        <p:txBody>
          <a:bodyPr/>
          <a:lstStyle/>
          <a:p>
            <a:endParaRPr lang="en-NZ"/>
          </a:p>
        </p:txBody>
      </p:sp>
      <p:sp>
        <p:nvSpPr>
          <p:cNvPr id="4" name="Slide Number Placeholder 3">
            <a:extLst>
              <a:ext uri="{FF2B5EF4-FFF2-40B4-BE49-F238E27FC236}">
                <a16:creationId xmlns:a16="http://schemas.microsoft.com/office/drawing/2014/main" id="{5DFDB8EF-A405-1C15-3ECD-C7E149531DF7}"/>
              </a:ext>
            </a:extLst>
          </p:cNvPr>
          <p:cNvSpPr>
            <a:spLocks noGrp="1"/>
          </p:cNvSpPr>
          <p:nvPr>
            <p:ph type="sldNum" sz="quarter" idx="12"/>
          </p:nvPr>
        </p:nvSpPr>
        <p:spPr/>
        <p:txBody>
          <a:bodyPr/>
          <a:lstStyle/>
          <a:p>
            <a:fld id="{C3F71D6A-75FB-4E4B-AB7D-A8D9E52FF3C0}" type="slidenum">
              <a:rPr lang="en-NZ" smtClean="0"/>
              <a:t>‹#›</a:t>
            </a:fld>
            <a:endParaRPr lang="en-NZ"/>
          </a:p>
        </p:txBody>
      </p:sp>
    </p:spTree>
    <p:extLst>
      <p:ext uri="{BB962C8B-B14F-4D97-AF65-F5344CB8AC3E}">
        <p14:creationId xmlns:p14="http://schemas.microsoft.com/office/powerpoint/2010/main" val="26305421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7506E2-FED1-619F-12D9-2DAC15B0FF2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NZ"/>
          </a:p>
        </p:txBody>
      </p:sp>
      <p:sp>
        <p:nvSpPr>
          <p:cNvPr id="3" name="Content Placeholder 2">
            <a:extLst>
              <a:ext uri="{FF2B5EF4-FFF2-40B4-BE49-F238E27FC236}">
                <a16:creationId xmlns:a16="http://schemas.microsoft.com/office/drawing/2014/main" id="{A0D9DF19-A064-A249-DC06-D5B7FBFC244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Text Placeholder 3">
            <a:extLst>
              <a:ext uri="{FF2B5EF4-FFF2-40B4-BE49-F238E27FC236}">
                <a16:creationId xmlns:a16="http://schemas.microsoft.com/office/drawing/2014/main" id="{D0AB6D0D-6BE7-EBEE-ED61-C7465CE9234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76DA01C-D581-E872-873C-4DA33F8A4563}"/>
              </a:ext>
            </a:extLst>
          </p:cNvPr>
          <p:cNvSpPr>
            <a:spLocks noGrp="1"/>
          </p:cNvSpPr>
          <p:nvPr>
            <p:ph type="dt" sz="half" idx="10"/>
          </p:nvPr>
        </p:nvSpPr>
        <p:spPr/>
        <p:txBody>
          <a:bodyPr/>
          <a:lstStyle/>
          <a:p>
            <a:fld id="{ECC0B68F-940E-4991-9B1E-F91CA6D192E5}" type="datetimeFigureOut">
              <a:rPr lang="en-NZ" smtClean="0"/>
              <a:t>11/07/2024</a:t>
            </a:fld>
            <a:endParaRPr lang="en-NZ"/>
          </a:p>
        </p:txBody>
      </p:sp>
      <p:sp>
        <p:nvSpPr>
          <p:cNvPr id="6" name="Footer Placeholder 5">
            <a:extLst>
              <a:ext uri="{FF2B5EF4-FFF2-40B4-BE49-F238E27FC236}">
                <a16:creationId xmlns:a16="http://schemas.microsoft.com/office/drawing/2014/main" id="{C9F6B538-F2C0-78DB-F8F2-40D036178633}"/>
              </a:ext>
            </a:extLst>
          </p:cNvPr>
          <p:cNvSpPr>
            <a:spLocks noGrp="1"/>
          </p:cNvSpPr>
          <p:nvPr>
            <p:ph type="ftr" sz="quarter" idx="11"/>
          </p:nvPr>
        </p:nvSpPr>
        <p:spPr/>
        <p:txBody>
          <a:bodyPr/>
          <a:lstStyle/>
          <a:p>
            <a:endParaRPr lang="en-NZ"/>
          </a:p>
        </p:txBody>
      </p:sp>
      <p:sp>
        <p:nvSpPr>
          <p:cNvPr id="7" name="Slide Number Placeholder 6">
            <a:extLst>
              <a:ext uri="{FF2B5EF4-FFF2-40B4-BE49-F238E27FC236}">
                <a16:creationId xmlns:a16="http://schemas.microsoft.com/office/drawing/2014/main" id="{72CE5508-5456-F18B-C032-108B5156CC8B}"/>
              </a:ext>
            </a:extLst>
          </p:cNvPr>
          <p:cNvSpPr>
            <a:spLocks noGrp="1"/>
          </p:cNvSpPr>
          <p:nvPr>
            <p:ph type="sldNum" sz="quarter" idx="12"/>
          </p:nvPr>
        </p:nvSpPr>
        <p:spPr/>
        <p:txBody>
          <a:bodyPr/>
          <a:lstStyle/>
          <a:p>
            <a:fld id="{C3F71D6A-75FB-4E4B-AB7D-A8D9E52FF3C0}" type="slidenum">
              <a:rPr lang="en-NZ" smtClean="0"/>
              <a:t>‹#›</a:t>
            </a:fld>
            <a:endParaRPr lang="en-NZ"/>
          </a:p>
        </p:txBody>
      </p:sp>
    </p:spTree>
    <p:extLst>
      <p:ext uri="{BB962C8B-B14F-4D97-AF65-F5344CB8AC3E}">
        <p14:creationId xmlns:p14="http://schemas.microsoft.com/office/powerpoint/2010/main" val="41558689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768405-FB03-C8DB-238A-3EA9D6A9868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NZ"/>
          </a:p>
        </p:txBody>
      </p:sp>
      <p:sp>
        <p:nvSpPr>
          <p:cNvPr id="3" name="Picture Placeholder 2">
            <a:extLst>
              <a:ext uri="{FF2B5EF4-FFF2-40B4-BE49-F238E27FC236}">
                <a16:creationId xmlns:a16="http://schemas.microsoft.com/office/drawing/2014/main" id="{545E8ADC-4DB3-4CB3-200B-2F98095E6AA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NZ"/>
          </a:p>
        </p:txBody>
      </p:sp>
      <p:sp>
        <p:nvSpPr>
          <p:cNvPr id="4" name="Text Placeholder 3">
            <a:extLst>
              <a:ext uri="{FF2B5EF4-FFF2-40B4-BE49-F238E27FC236}">
                <a16:creationId xmlns:a16="http://schemas.microsoft.com/office/drawing/2014/main" id="{37B5D138-B939-DD72-64D9-51B084A73EF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0F28AF5-BC7E-6ED5-B7AD-D1311A5A21CD}"/>
              </a:ext>
            </a:extLst>
          </p:cNvPr>
          <p:cNvSpPr>
            <a:spLocks noGrp="1"/>
          </p:cNvSpPr>
          <p:nvPr>
            <p:ph type="dt" sz="half" idx="10"/>
          </p:nvPr>
        </p:nvSpPr>
        <p:spPr/>
        <p:txBody>
          <a:bodyPr/>
          <a:lstStyle/>
          <a:p>
            <a:fld id="{ECC0B68F-940E-4991-9B1E-F91CA6D192E5}" type="datetimeFigureOut">
              <a:rPr lang="en-NZ" smtClean="0"/>
              <a:t>11/07/2024</a:t>
            </a:fld>
            <a:endParaRPr lang="en-NZ"/>
          </a:p>
        </p:txBody>
      </p:sp>
      <p:sp>
        <p:nvSpPr>
          <p:cNvPr id="6" name="Footer Placeholder 5">
            <a:extLst>
              <a:ext uri="{FF2B5EF4-FFF2-40B4-BE49-F238E27FC236}">
                <a16:creationId xmlns:a16="http://schemas.microsoft.com/office/drawing/2014/main" id="{7BA8B022-24A4-D4D4-6BD1-80F19A9E70F3}"/>
              </a:ext>
            </a:extLst>
          </p:cNvPr>
          <p:cNvSpPr>
            <a:spLocks noGrp="1"/>
          </p:cNvSpPr>
          <p:nvPr>
            <p:ph type="ftr" sz="quarter" idx="11"/>
          </p:nvPr>
        </p:nvSpPr>
        <p:spPr/>
        <p:txBody>
          <a:bodyPr/>
          <a:lstStyle/>
          <a:p>
            <a:endParaRPr lang="en-NZ"/>
          </a:p>
        </p:txBody>
      </p:sp>
      <p:sp>
        <p:nvSpPr>
          <p:cNvPr id="7" name="Slide Number Placeholder 6">
            <a:extLst>
              <a:ext uri="{FF2B5EF4-FFF2-40B4-BE49-F238E27FC236}">
                <a16:creationId xmlns:a16="http://schemas.microsoft.com/office/drawing/2014/main" id="{CF194EBA-3EF8-EA99-82E4-927752C06106}"/>
              </a:ext>
            </a:extLst>
          </p:cNvPr>
          <p:cNvSpPr>
            <a:spLocks noGrp="1"/>
          </p:cNvSpPr>
          <p:nvPr>
            <p:ph type="sldNum" sz="quarter" idx="12"/>
          </p:nvPr>
        </p:nvSpPr>
        <p:spPr/>
        <p:txBody>
          <a:bodyPr/>
          <a:lstStyle/>
          <a:p>
            <a:fld id="{C3F71D6A-75FB-4E4B-AB7D-A8D9E52FF3C0}" type="slidenum">
              <a:rPr lang="en-NZ" smtClean="0"/>
              <a:t>‹#›</a:t>
            </a:fld>
            <a:endParaRPr lang="en-NZ"/>
          </a:p>
        </p:txBody>
      </p:sp>
    </p:spTree>
    <p:extLst>
      <p:ext uri="{BB962C8B-B14F-4D97-AF65-F5344CB8AC3E}">
        <p14:creationId xmlns:p14="http://schemas.microsoft.com/office/powerpoint/2010/main" val="2582007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A0F8D8B-6F95-EFEE-A97B-132E76C1A38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NZ"/>
          </a:p>
        </p:txBody>
      </p:sp>
      <p:sp>
        <p:nvSpPr>
          <p:cNvPr id="3" name="Text Placeholder 2">
            <a:extLst>
              <a:ext uri="{FF2B5EF4-FFF2-40B4-BE49-F238E27FC236}">
                <a16:creationId xmlns:a16="http://schemas.microsoft.com/office/drawing/2014/main" id="{1BA6ADE8-57FC-9580-255C-7A385434DA5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Date Placeholder 3">
            <a:extLst>
              <a:ext uri="{FF2B5EF4-FFF2-40B4-BE49-F238E27FC236}">
                <a16:creationId xmlns:a16="http://schemas.microsoft.com/office/drawing/2014/main" id="{701A6487-3015-3C4E-B805-D7C18E922EA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ECC0B68F-940E-4991-9B1E-F91CA6D192E5}" type="datetimeFigureOut">
              <a:rPr lang="en-NZ" smtClean="0"/>
              <a:t>11/07/2024</a:t>
            </a:fld>
            <a:endParaRPr lang="en-NZ"/>
          </a:p>
        </p:txBody>
      </p:sp>
      <p:sp>
        <p:nvSpPr>
          <p:cNvPr id="5" name="Footer Placeholder 4">
            <a:extLst>
              <a:ext uri="{FF2B5EF4-FFF2-40B4-BE49-F238E27FC236}">
                <a16:creationId xmlns:a16="http://schemas.microsoft.com/office/drawing/2014/main" id="{B3292162-A374-FA73-D4D2-711432E4AA0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NZ"/>
          </a:p>
        </p:txBody>
      </p:sp>
      <p:sp>
        <p:nvSpPr>
          <p:cNvPr id="6" name="Slide Number Placeholder 5">
            <a:extLst>
              <a:ext uri="{FF2B5EF4-FFF2-40B4-BE49-F238E27FC236}">
                <a16:creationId xmlns:a16="http://schemas.microsoft.com/office/drawing/2014/main" id="{6496E0A8-04D2-DBFF-C9A4-CD86893CAEF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C3F71D6A-75FB-4E4B-AB7D-A8D9E52FF3C0}" type="slidenum">
              <a:rPr lang="en-NZ" smtClean="0"/>
              <a:t>‹#›</a:t>
            </a:fld>
            <a:endParaRPr lang="en-NZ"/>
          </a:p>
        </p:txBody>
      </p:sp>
    </p:spTree>
    <p:extLst>
      <p:ext uri="{BB962C8B-B14F-4D97-AF65-F5344CB8AC3E}">
        <p14:creationId xmlns:p14="http://schemas.microsoft.com/office/powerpoint/2010/main" val="322133732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2.xml"/><Relationship Id="rId5" Type="http://schemas.openxmlformats.org/officeDocument/2006/relationships/image" Target="../media/image1.png"/><Relationship Id="rId4" Type="http://schemas.openxmlformats.org/officeDocument/2006/relationships/image" Target="../media/image3.png"/></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2.xml"/><Relationship Id="rId5" Type="http://schemas.openxmlformats.org/officeDocument/2006/relationships/image" Target="../media/image1.png"/><Relationship Id="rId4" Type="http://schemas.openxmlformats.org/officeDocument/2006/relationships/image" Target="../media/image3.png"/></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2.xml"/><Relationship Id="rId1" Type="http://schemas.openxmlformats.org/officeDocument/2006/relationships/slideLayout" Target="../slideLayouts/slideLayout2.xml"/><Relationship Id="rId5" Type="http://schemas.openxmlformats.org/officeDocument/2006/relationships/image" Target="../media/image1.png"/><Relationship Id="rId4" Type="http://schemas.openxmlformats.org/officeDocument/2006/relationships/image" Target="../media/image3.png"/></Relationships>
</file>

<file path=ppt/slides/_rels/slide13.xml.rels><?xml version="1.0" encoding="UTF-8" standalone="yes"?>
<Relationships xmlns="http://schemas.openxmlformats.org/package/2006/relationships"><Relationship Id="rId3" Type="http://schemas.openxmlformats.org/officeDocument/2006/relationships/hyperlink" Target="https://sdgs.un.org/goals"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image" Target="../media/image1.png"/><Relationship Id="rId5" Type="http://schemas.openxmlformats.org/officeDocument/2006/relationships/image" Target="../media/image3.png"/><Relationship Id="rId4" Type="http://schemas.openxmlformats.org/officeDocument/2006/relationships/image" Target="../media/image2.png"/></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4.xml"/><Relationship Id="rId1" Type="http://schemas.openxmlformats.org/officeDocument/2006/relationships/slideLayout" Target="../slideLayouts/slideLayout2.xml"/><Relationship Id="rId5" Type="http://schemas.openxmlformats.org/officeDocument/2006/relationships/image" Target="../media/image1.png"/><Relationship Id="rId4" Type="http://schemas.openxmlformats.org/officeDocument/2006/relationships/image" Target="../media/image3.png"/></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5.xml"/><Relationship Id="rId1" Type="http://schemas.openxmlformats.org/officeDocument/2006/relationships/slideLayout" Target="../slideLayouts/slideLayout2.xml"/><Relationship Id="rId5" Type="http://schemas.openxmlformats.org/officeDocument/2006/relationships/image" Target="../media/image1.png"/><Relationship Id="rId4" Type="http://schemas.openxmlformats.org/officeDocument/2006/relationships/image" Target="../media/image3.png"/></Relationships>
</file>

<file path=ppt/slides/_rels/slide16.xml.rels><?xml version="1.0" encoding="UTF-8" standalone="yes"?>
<Relationships xmlns="http://schemas.openxmlformats.org/package/2006/relationships"><Relationship Id="rId8" Type="http://schemas.openxmlformats.org/officeDocument/2006/relationships/image" Target="../media/image4.jpeg"/><Relationship Id="rId3" Type="http://schemas.openxmlformats.org/officeDocument/2006/relationships/hyperlink" Target="https://teara.govt.nz/mi/te-arawa/page-5" TargetMode="External"/><Relationship Id="rId7" Type="http://schemas.openxmlformats.org/officeDocument/2006/relationships/image" Target="../media/image1.png"/><Relationship Id="rId2" Type="http://schemas.openxmlformats.org/officeDocument/2006/relationships/notesSlide" Target="../notesSlides/notesSlide16.xml"/><Relationship Id="rId1" Type="http://schemas.openxmlformats.org/officeDocument/2006/relationships/slideLayout" Target="../slideLayouts/slideLayout2.xml"/><Relationship Id="rId6" Type="http://schemas.openxmlformats.org/officeDocument/2006/relationships/image" Target="../media/image3.png"/><Relationship Id="rId5" Type="http://schemas.openxmlformats.org/officeDocument/2006/relationships/image" Target="../media/image2.png"/><Relationship Id="rId4" Type="http://schemas.openxmlformats.org/officeDocument/2006/relationships/hyperlink" Target="https://teara.govt.nz/mi/artwork/1544/nga-parehua-o-te-tarata-ki-rotomahana-i-te-tau-1890" TargetMode="External"/></Relationships>
</file>

<file path=ppt/slides/_rels/slide17.xml.rels><?xml version="1.0" encoding="UTF-8" standalone="yes"?>
<Relationships xmlns="http://schemas.openxmlformats.org/package/2006/relationships"><Relationship Id="rId8" Type="http://schemas.openxmlformats.org/officeDocument/2006/relationships/image" Target="../media/image5.jpeg"/><Relationship Id="rId3" Type="http://schemas.openxmlformats.org/officeDocument/2006/relationships/hyperlink" Target="https://www.youtube.com/watch?v=4VLesTdlQXU" TargetMode="External"/><Relationship Id="rId7" Type="http://schemas.openxmlformats.org/officeDocument/2006/relationships/image" Target="../media/image1.png"/><Relationship Id="rId2" Type="http://schemas.openxmlformats.org/officeDocument/2006/relationships/notesSlide" Target="../notesSlides/notesSlide17.xml"/><Relationship Id="rId1" Type="http://schemas.openxmlformats.org/officeDocument/2006/relationships/slideLayout" Target="../slideLayouts/slideLayout2.xml"/><Relationship Id="rId6" Type="http://schemas.openxmlformats.org/officeDocument/2006/relationships/image" Target="../media/image3.png"/><Relationship Id="rId5" Type="http://schemas.openxmlformats.org/officeDocument/2006/relationships/image" Target="../media/image2.png"/><Relationship Id="rId4" Type="http://schemas.openxmlformats.org/officeDocument/2006/relationships/hyperlink" Target="https://teara.govt.nz/mi/te-arawa/page-5"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mailto:lauren.tetai@nzqa.govt.nz" TargetMode="External"/><Relationship Id="rId7" Type="http://schemas.openxmlformats.org/officeDocument/2006/relationships/image" Target="../media/image3.png"/><Relationship Id="rId2" Type="http://schemas.openxmlformats.org/officeDocument/2006/relationships/notesSlide" Target="../notesSlides/notesSlide18.xml"/><Relationship Id="rId1" Type="http://schemas.openxmlformats.org/officeDocument/2006/relationships/slideLayout" Target="../slideLayouts/slideLayout2.xml"/><Relationship Id="rId6" Type="http://schemas.openxmlformats.org/officeDocument/2006/relationships/image" Target="../media/image2.png"/><Relationship Id="rId5" Type="http://schemas.openxmlformats.org/officeDocument/2006/relationships/image" Target="../media/image1.png"/><Relationship Id="rId4" Type="http://schemas.openxmlformats.org/officeDocument/2006/relationships/hyperlink" Target="mailto:anthony.karauria@nzqa.govt.nz"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4.xml"/><Relationship Id="rId5" Type="http://schemas.openxmlformats.org/officeDocument/2006/relationships/image" Target="../media/image1.png"/><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4.xml"/><Relationship Id="rId5" Type="http://schemas.openxmlformats.org/officeDocument/2006/relationships/image" Target="../media/image1.png"/><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4.xml"/><Relationship Id="rId5" Type="http://schemas.openxmlformats.org/officeDocument/2006/relationships/image" Target="../media/image1.png"/><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openxmlformats.org/officeDocument/2006/relationships/image" Target="../media/image1.png"/><Relationship Id="rId4" Type="http://schemas.openxmlformats.org/officeDocument/2006/relationships/image" Target="../media/image3.png"/></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image" Target="../media/image1.png"/><Relationship Id="rId4" Type="http://schemas.openxmlformats.org/officeDocument/2006/relationships/image" Target="../media/image3.png"/></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2.xml"/><Relationship Id="rId5" Type="http://schemas.openxmlformats.org/officeDocument/2006/relationships/image" Target="../media/image1.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30000">
              <a:schemeClr val="accent1">
                <a:lumMod val="5000"/>
                <a:lumOff val="95000"/>
              </a:schemeClr>
            </a:gs>
            <a:gs pos="86000">
              <a:schemeClr val="accent1">
                <a:lumMod val="45000"/>
                <a:lumOff val="55000"/>
              </a:schemeClr>
            </a:gs>
            <a:gs pos="55000">
              <a:schemeClr val="accent4">
                <a:lumMod val="20000"/>
                <a:lumOff val="80000"/>
              </a:schemeClr>
            </a:gs>
          </a:gsLst>
          <a:lin ang="5400000" scaled="1"/>
        </a:gradFill>
        <a:effectLst/>
      </p:bgPr>
    </p:bg>
    <p:spTree>
      <p:nvGrpSpPr>
        <p:cNvPr id="1" name=""/>
        <p:cNvGrpSpPr/>
        <p:nvPr/>
      </p:nvGrpSpPr>
      <p:grpSpPr>
        <a:xfrm>
          <a:off x="0" y="0"/>
          <a:ext cx="0" cy="0"/>
          <a:chOff x="0" y="0"/>
          <a:chExt cx="0" cy="0"/>
        </a:xfrm>
      </p:grpSpPr>
      <p:pic>
        <p:nvPicPr>
          <p:cNvPr id="1031" name="Picture 1">
            <a:extLst>
              <a:ext uri="{FF2B5EF4-FFF2-40B4-BE49-F238E27FC236}">
                <a16:creationId xmlns:a16="http://schemas.microsoft.com/office/drawing/2014/main" id="{657F4FD8-CECF-60E4-A05D-8030090DB65B}"/>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b="33386"/>
          <a:stretch/>
        </p:blipFill>
        <p:spPr bwMode="auto">
          <a:xfrm>
            <a:off x="160930" y="198341"/>
            <a:ext cx="1667404" cy="5853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6" descr="A gold totem pole with a black background&#10;&#10;Description automatically generated">
            <a:extLst>
              <a:ext uri="{FF2B5EF4-FFF2-40B4-BE49-F238E27FC236}">
                <a16:creationId xmlns:a16="http://schemas.microsoft.com/office/drawing/2014/main" id="{CDDF695E-BE73-D033-51A2-D33586789613}"/>
              </a:ext>
            </a:extLst>
          </p:cNvPr>
          <p:cNvPicPr>
            <a:picLocks noChangeAspect="1"/>
          </p:cNvPicPr>
          <p:nvPr/>
        </p:nvPicPr>
        <p:blipFill>
          <a:blip r:embed="rId4">
            <a:duotone>
              <a:schemeClr val="accent1">
                <a:shade val="45000"/>
                <a:satMod val="135000"/>
              </a:schemeClr>
              <a:prstClr val="white"/>
            </a:duotone>
          </a:blip>
          <a:stretch>
            <a:fillRect/>
          </a:stretch>
        </p:blipFill>
        <p:spPr>
          <a:xfrm>
            <a:off x="-634222" y="1416346"/>
            <a:ext cx="2687060" cy="3782548"/>
          </a:xfrm>
          <a:prstGeom prst="rect">
            <a:avLst/>
          </a:prstGeom>
        </p:spPr>
      </p:pic>
      <p:sp>
        <p:nvSpPr>
          <p:cNvPr id="4" name="Subtitle 2">
            <a:extLst>
              <a:ext uri="{FF2B5EF4-FFF2-40B4-BE49-F238E27FC236}">
                <a16:creationId xmlns:a16="http://schemas.microsoft.com/office/drawing/2014/main" id="{343B1961-5EFA-9B57-BD54-1CBBDE3FB860}"/>
              </a:ext>
            </a:extLst>
          </p:cNvPr>
          <p:cNvSpPr txBox="1">
            <a:spLocks/>
          </p:cNvSpPr>
          <p:nvPr/>
        </p:nvSpPr>
        <p:spPr>
          <a:xfrm>
            <a:off x="1524000" y="2284503"/>
            <a:ext cx="9144000" cy="1655762"/>
          </a:xfrm>
          <a:prstGeom prst="rect">
            <a:avLst/>
          </a:prstGeom>
        </p:spPr>
        <p:txBody>
          <a:bodyPr vert="horz" lIns="91440" tIns="45720" rIns="91440" bIns="45720" rtlCol="0" anchor="t">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NZ" sz="4800" b="1" dirty="0">
                <a:solidFill>
                  <a:schemeClr val="accent1"/>
                </a:solidFill>
                <a:latin typeface="Aptos"/>
                <a:ea typeface="Calibri"/>
                <a:cs typeface="Arial"/>
              </a:rPr>
              <a:t>Environment Māori</a:t>
            </a:r>
            <a:endParaRPr lang="en-NZ" sz="4800" b="1" dirty="0">
              <a:solidFill>
                <a:schemeClr val="accent1"/>
              </a:solidFill>
              <a:latin typeface="Aptos"/>
              <a:ea typeface="Calibri"/>
              <a:cs typeface="Arial" panose="020B0604020202020204" pitchFamily="34" charset="0"/>
            </a:endParaRPr>
          </a:p>
          <a:p>
            <a:r>
              <a:rPr lang="en-NZ" sz="4800" b="1" dirty="0">
                <a:solidFill>
                  <a:schemeClr val="accent1"/>
                </a:solidFill>
                <a:latin typeface="Aptos"/>
                <a:ea typeface="Calibri"/>
                <a:cs typeface="Arial"/>
              </a:rPr>
              <a:t>Lauren Te Tai &amp; Anthony Karauria</a:t>
            </a:r>
          </a:p>
        </p:txBody>
      </p:sp>
      <p:sp>
        <p:nvSpPr>
          <p:cNvPr id="12" name="Title 1">
            <a:extLst>
              <a:ext uri="{FF2B5EF4-FFF2-40B4-BE49-F238E27FC236}">
                <a16:creationId xmlns:a16="http://schemas.microsoft.com/office/drawing/2014/main" id="{58E15D46-B5F6-44DE-1143-698212D4FCF9}"/>
              </a:ext>
            </a:extLst>
          </p:cNvPr>
          <p:cNvSpPr>
            <a:spLocks noGrp="1"/>
          </p:cNvSpPr>
          <p:nvPr>
            <p:ph type="ctrTitle"/>
          </p:nvPr>
        </p:nvSpPr>
        <p:spPr>
          <a:xfrm>
            <a:off x="4848127" y="5257800"/>
            <a:ext cx="6992352" cy="700018"/>
          </a:xfrm>
        </p:spPr>
        <p:txBody>
          <a:bodyPr>
            <a:noAutofit/>
          </a:bodyPr>
          <a:lstStyle/>
          <a:p>
            <a:r>
              <a:rPr lang="en-NZ" sz="3100" b="1" i="1" dirty="0">
                <a:solidFill>
                  <a:schemeClr val="accent4">
                    <a:lumMod val="20000"/>
                    <a:lumOff val="80000"/>
                  </a:schemeClr>
                </a:solidFill>
                <a:latin typeface="+mn-lt"/>
                <a:cs typeface="Arial"/>
              </a:rPr>
              <a:t>Ko au te taiao, ko te taiao ko au</a:t>
            </a:r>
          </a:p>
        </p:txBody>
      </p:sp>
      <p:pic>
        <p:nvPicPr>
          <p:cNvPr id="2" name="Picture 1" descr="A black background with brown triangles&#10;&#10;Description automatically generated">
            <a:extLst>
              <a:ext uri="{FF2B5EF4-FFF2-40B4-BE49-F238E27FC236}">
                <a16:creationId xmlns:a16="http://schemas.microsoft.com/office/drawing/2014/main" id="{196C6A13-8EEC-BB04-E916-262D56B26C65}"/>
              </a:ext>
            </a:extLst>
          </p:cNvPr>
          <p:cNvPicPr>
            <a:picLocks noChangeAspect="1"/>
          </p:cNvPicPr>
          <p:nvPr/>
        </p:nvPicPr>
        <p:blipFill>
          <a:blip r:embed="rId5">
            <a:duotone>
              <a:schemeClr val="accent4">
                <a:shade val="45000"/>
                <a:satMod val="135000"/>
              </a:schemeClr>
              <a:prstClr val="white"/>
            </a:duotone>
          </a:blip>
          <a:stretch>
            <a:fillRect/>
          </a:stretch>
        </p:blipFill>
        <p:spPr>
          <a:xfrm>
            <a:off x="0" y="6071108"/>
            <a:ext cx="12192000" cy="786384"/>
          </a:xfrm>
          <a:prstGeom prst="rect">
            <a:avLst/>
          </a:prstGeom>
        </p:spPr>
      </p:pic>
    </p:spTree>
    <p:extLst>
      <p:ext uri="{BB962C8B-B14F-4D97-AF65-F5344CB8AC3E}">
        <p14:creationId xmlns:p14="http://schemas.microsoft.com/office/powerpoint/2010/main" val="258069703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CE60DE-771C-EBD5-44FC-7732EC6E868E}"/>
              </a:ext>
            </a:extLst>
          </p:cNvPr>
          <p:cNvSpPr>
            <a:spLocks noGrp="1"/>
          </p:cNvSpPr>
          <p:nvPr>
            <p:ph type="title"/>
          </p:nvPr>
        </p:nvSpPr>
        <p:spPr>
          <a:xfrm>
            <a:off x="838200" y="365126"/>
            <a:ext cx="10515600" cy="1134754"/>
          </a:xfrm>
        </p:spPr>
        <p:txBody>
          <a:bodyPr>
            <a:noAutofit/>
          </a:bodyPr>
          <a:lstStyle/>
          <a:p>
            <a:r>
              <a:rPr lang="en-NZ" sz="3200" b="1" dirty="0">
                <a:solidFill>
                  <a:schemeClr val="accent1"/>
                </a:solidFill>
                <a:ea typeface="+mj-lt"/>
                <a:cs typeface="+mj-lt"/>
              </a:rPr>
              <a:t>US6137: Describe tapu, noa, and mana in relation to the way Māori interact with te taiao </a:t>
            </a:r>
            <a:endParaRPr lang="en-US" dirty="0">
              <a:solidFill>
                <a:schemeClr val="accent1"/>
              </a:solidFill>
            </a:endParaRPr>
          </a:p>
        </p:txBody>
      </p:sp>
      <p:sp>
        <p:nvSpPr>
          <p:cNvPr id="3" name="Content Placeholder 2">
            <a:extLst>
              <a:ext uri="{FF2B5EF4-FFF2-40B4-BE49-F238E27FC236}">
                <a16:creationId xmlns:a16="http://schemas.microsoft.com/office/drawing/2014/main" id="{5E69F01B-68C4-4E28-B49B-DC02B800E67F}"/>
              </a:ext>
            </a:extLst>
          </p:cNvPr>
          <p:cNvSpPr>
            <a:spLocks noGrp="1"/>
          </p:cNvSpPr>
          <p:nvPr>
            <p:ph idx="1"/>
          </p:nvPr>
        </p:nvSpPr>
        <p:spPr>
          <a:xfrm>
            <a:off x="838200" y="1644605"/>
            <a:ext cx="10515600" cy="4426504"/>
          </a:xfrm>
          <a:gradFill>
            <a:gsLst>
              <a:gs pos="30000">
                <a:schemeClr val="accent1">
                  <a:lumMod val="5000"/>
                  <a:lumOff val="95000"/>
                </a:schemeClr>
              </a:gs>
              <a:gs pos="86000">
                <a:schemeClr val="accent1">
                  <a:lumMod val="45000"/>
                  <a:lumOff val="55000"/>
                </a:schemeClr>
              </a:gs>
              <a:gs pos="55000">
                <a:schemeClr val="accent4">
                  <a:lumMod val="20000"/>
                  <a:lumOff val="80000"/>
                </a:schemeClr>
              </a:gs>
            </a:gsLst>
            <a:lin ang="5400000" scaled="1"/>
          </a:gradFill>
        </p:spPr>
        <p:txBody>
          <a:bodyPr vert="horz" lIns="91440" tIns="45720" rIns="91440" bIns="45720" rtlCol="0" anchor="t">
            <a:normAutofit/>
          </a:bodyPr>
          <a:lstStyle/>
          <a:p>
            <a:r>
              <a:rPr lang="en-NZ" b="1" dirty="0">
                <a:solidFill>
                  <a:schemeClr val="accent1"/>
                </a:solidFill>
              </a:rPr>
              <a:t>Outcome 2 example responses </a:t>
            </a:r>
            <a:r>
              <a:rPr lang="en-NZ" b="1" dirty="0">
                <a:solidFill>
                  <a:schemeClr val="accent1"/>
                </a:solidFill>
                <a:ea typeface="+mn-lt"/>
                <a:cs typeface="+mn-lt"/>
              </a:rPr>
              <a:t>(actual learner responses)</a:t>
            </a:r>
            <a:endParaRPr lang="en-NZ" b="1" dirty="0">
              <a:solidFill>
                <a:schemeClr val="accent1"/>
              </a:solidFill>
            </a:endParaRPr>
          </a:p>
          <a:p>
            <a:endParaRPr lang="en-NZ" b="1" dirty="0">
              <a:solidFill>
                <a:schemeClr val="accent1"/>
              </a:solidFill>
            </a:endParaRPr>
          </a:p>
          <a:p>
            <a:r>
              <a:rPr lang="en-NZ" dirty="0">
                <a:solidFill>
                  <a:srgbClr val="CC3399"/>
                </a:solidFill>
              </a:rPr>
              <a:t>Mana atua = </a:t>
            </a:r>
            <a:r>
              <a:rPr lang="en-NZ" dirty="0">
                <a:solidFill>
                  <a:schemeClr val="accent1"/>
                </a:solidFill>
              </a:rPr>
              <a:t>te tuku whakamoemiti ki ngā atua i mua i te tīmatanga o ngā mahi, eg, waka ama – Tangaroa; mau rākau - Tūmatauenga; ngakinga kai - Tāne.</a:t>
            </a:r>
          </a:p>
          <a:p>
            <a:pPr>
              <a:lnSpc>
                <a:spcPct val="80000"/>
              </a:lnSpc>
            </a:pPr>
            <a:r>
              <a:rPr lang="en-NZ" dirty="0">
                <a:solidFill>
                  <a:srgbClr val="CC3399"/>
                </a:solidFill>
              </a:rPr>
              <a:t>Mana whenua = </a:t>
            </a:r>
            <a:r>
              <a:rPr lang="en-NZ" dirty="0">
                <a:solidFill>
                  <a:schemeClr val="accent1"/>
                </a:solidFill>
              </a:rPr>
              <a:t>composing items for secondary schools national kapahaka competition, eg, Nelson = </a:t>
            </a:r>
            <a:r>
              <a:rPr lang="en-NZ" dirty="0">
                <a:solidFill>
                  <a:srgbClr val="FF6600"/>
                </a:solidFill>
              </a:rPr>
              <a:t>Kurahaupō</a:t>
            </a:r>
            <a:r>
              <a:rPr lang="en-NZ" dirty="0">
                <a:solidFill>
                  <a:schemeClr val="accent1"/>
                </a:solidFill>
              </a:rPr>
              <a:t> - Ngāti Kuia, Rangitāne, Ngāti Apa ki te Rā Tō;</a:t>
            </a:r>
            <a:r>
              <a:rPr lang="en-NZ" dirty="0">
                <a:solidFill>
                  <a:srgbClr val="FF6600"/>
                </a:solidFill>
              </a:rPr>
              <a:t> Tainui </a:t>
            </a:r>
            <a:r>
              <a:rPr lang="en-NZ" dirty="0">
                <a:solidFill>
                  <a:schemeClr val="accent1"/>
                </a:solidFill>
              </a:rPr>
              <a:t>- Ngāti Koata, Ngāti Rārua, Ngāti Toa; </a:t>
            </a:r>
            <a:r>
              <a:rPr lang="en-NZ" dirty="0">
                <a:solidFill>
                  <a:srgbClr val="FF6600"/>
                </a:solidFill>
              </a:rPr>
              <a:t>Tokomaru</a:t>
            </a:r>
            <a:r>
              <a:rPr lang="en-NZ" dirty="0">
                <a:solidFill>
                  <a:schemeClr val="accent1"/>
                </a:solidFill>
              </a:rPr>
              <a:t> - Te Ātiawa, Ngāti Tama.</a:t>
            </a:r>
          </a:p>
          <a:p>
            <a:r>
              <a:rPr lang="en-NZ" dirty="0">
                <a:solidFill>
                  <a:srgbClr val="CC3399"/>
                </a:solidFill>
              </a:rPr>
              <a:t>Mana tīpuna = </a:t>
            </a:r>
            <a:r>
              <a:rPr lang="en-NZ" dirty="0">
                <a:solidFill>
                  <a:schemeClr val="accent1"/>
                </a:solidFill>
              </a:rPr>
              <a:t>te whakatū whare, te whakamahi whenua.</a:t>
            </a:r>
            <a:endParaRPr lang="en-NZ" b="1" dirty="0">
              <a:solidFill>
                <a:schemeClr val="accent1"/>
              </a:solidFill>
            </a:endParaRPr>
          </a:p>
          <a:p>
            <a:endParaRPr lang="en-NZ" b="1" dirty="0">
              <a:solidFill>
                <a:schemeClr val="accent1"/>
              </a:solidFill>
            </a:endParaRPr>
          </a:p>
        </p:txBody>
      </p:sp>
      <p:pic>
        <p:nvPicPr>
          <p:cNvPr id="4" name="Picture 3" descr="A gold totem pole with a black background&#10;&#10;Description automatically generated">
            <a:extLst>
              <a:ext uri="{FF2B5EF4-FFF2-40B4-BE49-F238E27FC236}">
                <a16:creationId xmlns:a16="http://schemas.microsoft.com/office/drawing/2014/main" id="{C4150668-4CAA-DFE0-0CE6-EBC52BAF400B}"/>
              </a:ext>
            </a:extLst>
          </p:cNvPr>
          <p:cNvPicPr>
            <a:picLocks noChangeAspect="1"/>
          </p:cNvPicPr>
          <p:nvPr/>
        </p:nvPicPr>
        <p:blipFill>
          <a:blip r:embed="rId3">
            <a:duotone>
              <a:schemeClr val="accent1">
                <a:shade val="45000"/>
                <a:satMod val="135000"/>
              </a:schemeClr>
              <a:prstClr val="white"/>
            </a:duotone>
          </a:blip>
          <a:stretch>
            <a:fillRect/>
          </a:stretch>
        </p:blipFill>
        <p:spPr>
          <a:xfrm>
            <a:off x="-488039" y="1825624"/>
            <a:ext cx="1814278" cy="2553942"/>
          </a:xfrm>
          <a:prstGeom prst="rect">
            <a:avLst/>
          </a:prstGeom>
        </p:spPr>
      </p:pic>
      <p:pic>
        <p:nvPicPr>
          <p:cNvPr id="8" name="Picture 7" descr="A black background with brown triangles&#10;&#10;Description automatically generated">
            <a:extLst>
              <a:ext uri="{FF2B5EF4-FFF2-40B4-BE49-F238E27FC236}">
                <a16:creationId xmlns:a16="http://schemas.microsoft.com/office/drawing/2014/main" id="{E07F9322-B1BA-5F40-7DEE-B04D04677121}"/>
              </a:ext>
            </a:extLst>
          </p:cNvPr>
          <p:cNvPicPr>
            <a:picLocks noChangeAspect="1"/>
          </p:cNvPicPr>
          <p:nvPr/>
        </p:nvPicPr>
        <p:blipFill>
          <a:blip r:embed="rId4">
            <a:duotone>
              <a:schemeClr val="accent4">
                <a:shade val="45000"/>
                <a:satMod val="135000"/>
              </a:schemeClr>
              <a:prstClr val="white"/>
            </a:duotone>
          </a:blip>
          <a:stretch>
            <a:fillRect/>
          </a:stretch>
        </p:blipFill>
        <p:spPr>
          <a:xfrm>
            <a:off x="0" y="6071108"/>
            <a:ext cx="12192000" cy="786384"/>
          </a:xfrm>
          <a:prstGeom prst="rect">
            <a:avLst/>
          </a:prstGeom>
        </p:spPr>
      </p:pic>
      <p:pic>
        <p:nvPicPr>
          <p:cNvPr id="5" name="Picture 1">
            <a:extLst>
              <a:ext uri="{FF2B5EF4-FFF2-40B4-BE49-F238E27FC236}">
                <a16:creationId xmlns:a16="http://schemas.microsoft.com/office/drawing/2014/main" id="{1F6E2E13-C54A-2417-9284-1C56FC8CAD64}"/>
              </a:ext>
            </a:extLst>
          </p:cNvPr>
          <p:cNvPicPr>
            <a:picLocks noChangeAspect="1" noChangeArrowheads="1"/>
          </p:cNvPicPr>
          <p:nvPr/>
        </p:nvPicPr>
        <p:blipFill rotWithShape="1">
          <a:blip r:embed="rId5">
            <a:extLst>
              <a:ext uri="{28A0092B-C50C-407E-A947-70E740481C1C}">
                <a14:useLocalDpi xmlns:a14="http://schemas.microsoft.com/office/drawing/2010/main" val="0"/>
              </a:ext>
            </a:extLst>
          </a:blip>
          <a:srcRect b="33386"/>
          <a:stretch/>
        </p:blipFill>
        <p:spPr bwMode="auto">
          <a:xfrm>
            <a:off x="107726" y="78358"/>
            <a:ext cx="1022574" cy="358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75575999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CE60DE-771C-EBD5-44FC-7732EC6E868E}"/>
              </a:ext>
            </a:extLst>
          </p:cNvPr>
          <p:cNvSpPr>
            <a:spLocks noGrp="1"/>
          </p:cNvSpPr>
          <p:nvPr>
            <p:ph type="title"/>
          </p:nvPr>
        </p:nvSpPr>
        <p:spPr>
          <a:xfrm>
            <a:off x="838200" y="365126"/>
            <a:ext cx="10515600" cy="1134754"/>
          </a:xfrm>
        </p:spPr>
        <p:txBody>
          <a:bodyPr>
            <a:noAutofit/>
          </a:bodyPr>
          <a:lstStyle/>
          <a:p>
            <a:r>
              <a:rPr lang="en-NZ" sz="3200" b="1" dirty="0">
                <a:solidFill>
                  <a:schemeClr val="accent1"/>
                </a:solidFill>
                <a:ea typeface="+mj-lt"/>
                <a:cs typeface="+mj-lt"/>
              </a:rPr>
              <a:t>US6137: Describe tapu, noa, and mana in relation to the way Māori interact with te taiao </a:t>
            </a:r>
            <a:endParaRPr lang="en-US" dirty="0">
              <a:solidFill>
                <a:schemeClr val="accent1"/>
              </a:solidFill>
            </a:endParaRPr>
          </a:p>
        </p:txBody>
      </p:sp>
      <p:sp>
        <p:nvSpPr>
          <p:cNvPr id="3" name="Content Placeholder 2">
            <a:extLst>
              <a:ext uri="{FF2B5EF4-FFF2-40B4-BE49-F238E27FC236}">
                <a16:creationId xmlns:a16="http://schemas.microsoft.com/office/drawing/2014/main" id="{5E69F01B-68C4-4E28-B49B-DC02B800E67F}"/>
              </a:ext>
            </a:extLst>
          </p:cNvPr>
          <p:cNvSpPr>
            <a:spLocks noGrp="1"/>
          </p:cNvSpPr>
          <p:nvPr>
            <p:ph idx="1"/>
          </p:nvPr>
        </p:nvSpPr>
        <p:spPr>
          <a:xfrm>
            <a:off x="838200" y="1644605"/>
            <a:ext cx="10515600" cy="4426504"/>
          </a:xfrm>
          <a:gradFill>
            <a:gsLst>
              <a:gs pos="30000">
                <a:schemeClr val="accent1">
                  <a:lumMod val="5000"/>
                  <a:lumOff val="95000"/>
                </a:schemeClr>
              </a:gs>
              <a:gs pos="86000">
                <a:schemeClr val="accent1">
                  <a:lumMod val="45000"/>
                  <a:lumOff val="55000"/>
                </a:schemeClr>
              </a:gs>
              <a:gs pos="55000">
                <a:schemeClr val="accent4">
                  <a:lumMod val="20000"/>
                  <a:lumOff val="80000"/>
                </a:schemeClr>
              </a:gs>
            </a:gsLst>
            <a:lin ang="5400000" scaled="1"/>
          </a:gradFill>
        </p:spPr>
        <p:txBody>
          <a:bodyPr vert="horz" lIns="91440" tIns="45720" rIns="91440" bIns="45720" rtlCol="0" anchor="t">
            <a:normAutofit/>
          </a:bodyPr>
          <a:lstStyle/>
          <a:p>
            <a:r>
              <a:rPr lang="en-NZ" b="1" dirty="0">
                <a:solidFill>
                  <a:schemeClr val="accent1"/>
                </a:solidFill>
              </a:rPr>
              <a:t>Outcome 2 influence each other</a:t>
            </a:r>
          </a:p>
          <a:p>
            <a:endParaRPr lang="en-NZ" b="1" dirty="0">
              <a:solidFill>
                <a:schemeClr val="accent1"/>
              </a:solidFill>
            </a:endParaRPr>
          </a:p>
        </p:txBody>
      </p:sp>
      <p:pic>
        <p:nvPicPr>
          <p:cNvPr id="4" name="Picture 3" descr="A gold totem pole with a black background&#10;&#10;Description automatically generated">
            <a:extLst>
              <a:ext uri="{FF2B5EF4-FFF2-40B4-BE49-F238E27FC236}">
                <a16:creationId xmlns:a16="http://schemas.microsoft.com/office/drawing/2014/main" id="{C4150668-4CAA-DFE0-0CE6-EBC52BAF400B}"/>
              </a:ext>
            </a:extLst>
          </p:cNvPr>
          <p:cNvPicPr>
            <a:picLocks noChangeAspect="1"/>
          </p:cNvPicPr>
          <p:nvPr/>
        </p:nvPicPr>
        <p:blipFill>
          <a:blip r:embed="rId3">
            <a:duotone>
              <a:schemeClr val="accent1">
                <a:shade val="45000"/>
                <a:satMod val="135000"/>
              </a:schemeClr>
              <a:prstClr val="white"/>
            </a:duotone>
          </a:blip>
          <a:stretch>
            <a:fillRect/>
          </a:stretch>
        </p:blipFill>
        <p:spPr>
          <a:xfrm>
            <a:off x="-488039" y="1825624"/>
            <a:ext cx="1814278" cy="2553942"/>
          </a:xfrm>
          <a:prstGeom prst="rect">
            <a:avLst/>
          </a:prstGeom>
        </p:spPr>
      </p:pic>
      <p:pic>
        <p:nvPicPr>
          <p:cNvPr id="8" name="Picture 7" descr="A black background with brown triangles&#10;&#10;Description automatically generated">
            <a:extLst>
              <a:ext uri="{FF2B5EF4-FFF2-40B4-BE49-F238E27FC236}">
                <a16:creationId xmlns:a16="http://schemas.microsoft.com/office/drawing/2014/main" id="{E07F9322-B1BA-5F40-7DEE-B04D04677121}"/>
              </a:ext>
            </a:extLst>
          </p:cNvPr>
          <p:cNvPicPr>
            <a:picLocks noChangeAspect="1"/>
          </p:cNvPicPr>
          <p:nvPr/>
        </p:nvPicPr>
        <p:blipFill>
          <a:blip r:embed="rId4">
            <a:duotone>
              <a:schemeClr val="accent4">
                <a:shade val="45000"/>
                <a:satMod val="135000"/>
              </a:schemeClr>
              <a:prstClr val="white"/>
            </a:duotone>
          </a:blip>
          <a:stretch>
            <a:fillRect/>
          </a:stretch>
        </p:blipFill>
        <p:spPr>
          <a:xfrm>
            <a:off x="0" y="6071108"/>
            <a:ext cx="12192000" cy="786384"/>
          </a:xfrm>
          <a:prstGeom prst="rect">
            <a:avLst/>
          </a:prstGeom>
        </p:spPr>
      </p:pic>
      <p:pic>
        <p:nvPicPr>
          <p:cNvPr id="5" name="Picture 1">
            <a:extLst>
              <a:ext uri="{FF2B5EF4-FFF2-40B4-BE49-F238E27FC236}">
                <a16:creationId xmlns:a16="http://schemas.microsoft.com/office/drawing/2014/main" id="{1F6E2E13-C54A-2417-9284-1C56FC8CAD64}"/>
              </a:ext>
            </a:extLst>
          </p:cNvPr>
          <p:cNvPicPr>
            <a:picLocks noChangeAspect="1" noChangeArrowheads="1"/>
          </p:cNvPicPr>
          <p:nvPr/>
        </p:nvPicPr>
        <p:blipFill rotWithShape="1">
          <a:blip r:embed="rId5">
            <a:extLst>
              <a:ext uri="{28A0092B-C50C-407E-A947-70E740481C1C}">
                <a14:useLocalDpi xmlns:a14="http://schemas.microsoft.com/office/drawing/2010/main" val="0"/>
              </a:ext>
            </a:extLst>
          </a:blip>
          <a:srcRect b="33386"/>
          <a:stretch/>
        </p:blipFill>
        <p:spPr bwMode="auto">
          <a:xfrm>
            <a:off x="107726" y="78358"/>
            <a:ext cx="1022574" cy="358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6" name="Table 5">
            <a:extLst>
              <a:ext uri="{FF2B5EF4-FFF2-40B4-BE49-F238E27FC236}">
                <a16:creationId xmlns:a16="http://schemas.microsoft.com/office/drawing/2014/main" id="{F17285A6-390F-F28E-F25B-D1D6A6FBA51A}"/>
              </a:ext>
            </a:extLst>
          </p:cNvPr>
          <p:cNvGraphicFramePr>
            <a:graphicFrameLocks noGrp="1"/>
          </p:cNvGraphicFramePr>
          <p:nvPr>
            <p:extLst>
              <p:ext uri="{D42A27DB-BD31-4B8C-83A1-F6EECF244321}">
                <p14:modId xmlns:p14="http://schemas.microsoft.com/office/powerpoint/2010/main" val="2639612628"/>
              </p:ext>
            </p:extLst>
          </p:nvPr>
        </p:nvGraphicFramePr>
        <p:xfrm>
          <a:off x="1022196" y="2470405"/>
          <a:ext cx="10147608" cy="3439741"/>
        </p:xfrm>
        <a:graphic>
          <a:graphicData uri="http://schemas.openxmlformats.org/drawingml/2006/table">
            <a:tbl>
              <a:tblPr firstRow="1" bandRow="1">
                <a:tableStyleId>{5C22544A-7EE6-4342-B048-85BDC9FD1C3A}</a:tableStyleId>
              </a:tblPr>
              <a:tblGrid>
                <a:gridCol w="3382536">
                  <a:extLst>
                    <a:ext uri="{9D8B030D-6E8A-4147-A177-3AD203B41FA5}">
                      <a16:colId xmlns:a16="http://schemas.microsoft.com/office/drawing/2014/main" val="3335343961"/>
                    </a:ext>
                  </a:extLst>
                </a:gridCol>
                <a:gridCol w="3382536">
                  <a:extLst>
                    <a:ext uri="{9D8B030D-6E8A-4147-A177-3AD203B41FA5}">
                      <a16:colId xmlns:a16="http://schemas.microsoft.com/office/drawing/2014/main" val="105081971"/>
                    </a:ext>
                  </a:extLst>
                </a:gridCol>
                <a:gridCol w="3382536">
                  <a:extLst>
                    <a:ext uri="{9D8B030D-6E8A-4147-A177-3AD203B41FA5}">
                      <a16:colId xmlns:a16="http://schemas.microsoft.com/office/drawing/2014/main" val="974031318"/>
                    </a:ext>
                  </a:extLst>
                </a:gridCol>
              </a:tblGrid>
              <a:tr h="729642">
                <a:tc gridSpan="3">
                  <a:txBody>
                    <a:bodyPr/>
                    <a:lstStyle/>
                    <a:p>
                      <a:pPr algn="ctr"/>
                      <a:r>
                        <a:rPr lang="en-NZ" sz="3600" b="1" dirty="0"/>
                        <a:t>MANA</a:t>
                      </a:r>
                    </a:p>
                  </a:txBody>
                  <a:tcPr>
                    <a:solidFill>
                      <a:schemeClr val="accent5">
                        <a:lumMod val="75000"/>
                      </a:schemeClr>
                    </a:solidFill>
                  </a:tcPr>
                </a:tc>
                <a:tc hMerge="1">
                  <a:txBody>
                    <a:bodyPr/>
                    <a:lstStyle/>
                    <a:p>
                      <a:endParaRPr lang="en-NZ" dirty="0"/>
                    </a:p>
                  </a:txBody>
                  <a:tcPr/>
                </a:tc>
                <a:tc hMerge="1">
                  <a:txBody>
                    <a:bodyPr/>
                    <a:lstStyle/>
                    <a:p>
                      <a:endParaRPr lang="en-NZ" dirty="0"/>
                    </a:p>
                  </a:txBody>
                  <a:tcPr/>
                </a:tc>
                <a:extLst>
                  <a:ext uri="{0D108BD9-81ED-4DB2-BD59-A6C34878D82A}">
                    <a16:rowId xmlns:a16="http://schemas.microsoft.com/office/drawing/2014/main" val="1407126358"/>
                  </a:ext>
                </a:extLst>
              </a:tr>
              <a:tr h="521173">
                <a:tc>
                  <a:txBody>
                    <a:bodyPr/>
                    <a:lstStyle/>
                    <a:p>
                      <a:pPr algn="ctr"/>
                      <a:r>
                        <a:rPr lang="en-NZ" sz="2400" b="1" dirty="0">
                          <a:solidFill>
                            <a:schemeClr val="bg1"/>
                          </a:solidFill>
                        </a:rPr>
                        <a:t>Atua</a:t>
                      </a:r>
                    </a:p>
                  </a:txBody>
                  <a:tcPr>
                    <a:solidFill>
                      <a:schemeClr val="accent5">
                        <a:lumMod val="60000"/>
                        <a:lumOff val="40000"/>
                      </a:schemeClr>
                    </a:solidFill>
                  </a:tcPr>
                </a:tc>
                <a:tc>
                  <a:txBody>
                    <a:bodyPr/>
                    <a:lstStyle/>
                    <a:p>
                      <a:pPr algn="ctr"/>
                      <a:r>
                        <a:rPr lang="en-NZ" b="1" dirty="0">
                          <a:solidFill>
                            <a:schemeClr val="bg1"/>
                          </a:solidFill>
                        </a:rPr>
                        <a:t>Whenua</a:t>
                      </a:r>
                    </a:p>
                  </a:txBody>
                  <a:tcPr>
                    <a:solidFill>
                      <a:schemeClr val="accent5">
                        <a:lumMod val="60000"/>
                        <a:lumOff val="40000"/>
                      </a:schemeClr>
                    </a:solidFill>
                  </a:tcPr>
                </a:tc>
                <a:tc>
                  <a:txBody>
                    <a:bodyPr/>
                    <a:lstStyle/>
                    <a:p>
                      <a:pPr algn="ctr"/>
                      <a:r>
                        <a:rPr lang="en-NZ" b="1" dirty="0">
                          <a:solidFill>
                            <a:schemeClr val="bg1"/>
                          </a:solidFill>
                        </a:rPr>
                        <a:t>Tipuna</a:t>
                      </a:r>
                    </a:p>
                  </a:txBody>
                  <a:tcPr>
                    <a:solidFill>
                      <a:schemeClr val="accent5">
                        <a:lumMod val="60000"/>
                        <a:lumOff val="40000"/>
                      </a:schemeClr>
                    </a:solidFill>
                  </a:tcPr>
                </a:tc>
                <a:extLst>
                  <a:ext uri="{0D108BD9-81ED-4DB2-BD59-A6C34878D82A}">
                    <a16:rowId xmlns:a16="http://schemas.microsoft.com/office/drawing/2014/main" val="1386086024"/>
                  </a:ext>
                </a:extLst>
              </a:tr>
              <a:tr h="2188926">
                <a:tc gridSpan="3">
                  <a:txBody>
                    <a:bodyPr/>
                    <a:lstStyle/>
                    <a:p>
                      <a:r>
                        <a:rPr lang="en-NZ" sz="2200" dirty="0"/>
                        <a:t>Recognises the mana of each domain and the extent of that mana.</a:t>
                      </a:r>
                    </a:p>
                    <a:p>
                      <a:endParaRPr lang="en-NZ" sz="2200" dirty="0"/>
                    </a:p>
                    <a:p>
                      <a:r>
                        <a:rPr lang="en-NZ" sz="2200" dirty="0"/>
                        <a:t>Acknowledges the connection between each domain and with tātau te tangata.</a:t>
                      </a:r>
                    </a:p>
                    <a:p>
                      <a:endParaRPr lang="en-NZ" sz="2200" dirty="0"/>
                    </a:p>
                    <a:p>
                      <a:r>
                        <a:rPr lang="en-NZ" sz="2200" dirty="0"/>
                        <a:t>Confirms the importance of kaitiakitanga in ensuring the mana of each domain is adhered.</a:t>
                      </a:r>
                    </a:p>
                  </a:txBody>
                  <a:tcPr/>
                </a:tc>
                <a:tc hMerge="1">
                  <a:txBody>
                    <a:bodyPr/>
                    <a:lstStyle/>
                    <a:p>
                      <a:endParaRPr lang="en-NZ" dirty="0"/>
                    </a:p>
                  </a:txBody>
                  <a:tcPr/>
                </a:tc>
                <a:tc hMerge="1">
                  <a:txBody>
                    <a:bodyPr/>
                    <a:lstStyle/>
                    <a:p>
                      <a:endParaRPr lang="en-NZ" dirty="0"/>
                    </a:p>
                  </a:txBody>
                  <a:tcPr/>
                </a:tc>
                <a:extLst>
                  <a:ext uri="{0D108BD9-81ED-4DB2-BD59-A6C34878D82A}">
                    <a16:rowId xmlns:a16="http://schemas.microsoft.com/office/drawing/2014/main" val="2946069044"/>
                  </a:ext>
                </a:extLst>
              </a:tr>
            </a:tbl>
          </a:graphicData>
        </a:graphic>
      </p:graphicFrame>
    </p:spTree>
    <p:extLst>
      <p:ext uri="{BB962C8B-B14F-4D97-AF65-F5344CB8AC3E}">
        <p14:creationId xmlns:p14="http://schemas.microsoft.com/office/powerpoint/2010/main" val="91140011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CE60DE-771C-EBD5-44FC-7732EC6E868E}"/>
              </a:ext>
            </a:extLst>
          </p:cNvPr>
          <p:cNvSpPr>
            <a:spLocks noGrp="1"/>
          </p:cNvSpPr>
          <p:nvPr>
            <p:ph type="title"/>
          </p:nvPr>
        </p:nvSpPr>
        <p:spPr>
          <a:xfrm>
            <a:off x="838200" y="365126"/>
            <a:ext cx="10515600" cy="1134754"/>
          </a:xfrm>
        </p:spPr>
        <p:txBody>
          <a:bodyPr>
            <a:noAutofit/>
          </a:bodyPr>
          <a:lstStyle/>
          <a:p>
            <a:r>
              <a:rPr lang="en-NZ" sz="3500" b="1" dirty="0">
                <a:solidFill>
                  <a:schemeClr val="accent1"/>
                </a:solidFill>
              </a:rPr>
              <a:t>US6138: Explain the role of whakataukī in relation to how Māori manage te taiao</a:t>
            </a:r>
          </a:p>
        </p:txBody>
      </p:sp>
      <p:sp>
        <p:nvSpPr>
          <p:cNvPr id="3" name="Content Placeholder 2">
            <a:extLst>
              <a:ext uri="{FF2B5EF4-FFF2-40B4-BE49-F238E27FC236}">
                <a16:creationId xmlns:a16="http://schemas.microsoft.com/office/drawing/2014/main" id="{5E69F01B-68C4-4E28-B49B-DC02B800E67F}"/>
              </a:ext>
            </a:extLst>
          </p:cNvPr>
          <p:cNvSpPr>
            <a:spLocks noGrp="1"/>
          </p:cNvSpPr>
          <p:nvPr>
            <p:ph idx="1"/>
          </p:nvPr>
        </p:nvSpPr>
        <p:spPr>
          <a:xfrm>
            <a:off x="838200" y="1644605"/>
            <a:ext cx="10515600" cy="4426504"/>
          </a:xfrm>
          <a:gradFill>
            <a:gsLst>
              <a:gs pos="30000">
                <a:schemeClr val="accent1">
                  <a:lumMod val="5000"/>
                  <a:lumOff val="95000"/>
                </a:schemeClr>
              </a:gs>
              <a:gs pos="86000">
                <a:schemeClr val="accent1">
                  <a:lumMod val="45000"/>
                  <a:lumOff val="55000"/>
                </a:schemeClr>
              </a:gs>
              <a:gs pos="55000">
                <a:schemeClr val="accent4">
                  <a:lumMod val="20000"/>
                  <a:lumOff val="80000"/>
                </a:schemeClr>
              </a:gs>
            </a:gsLst>
            <a:lin ang="5400000" scaled="1"/>
          </a:gradFill>
        </p:spPr>
        <p:txBody>
          <a:bodyPr vert="horz" lIns="91440" tIns="45720" rIns="91440" bIns="45720" rtlCol="0" anchor="t">
            <a:normAutofit/>
          </a:bodyPr>
          <a:lstStyle/>
          <a:p>
            <a:r>
              <a:rPr lang="en-NZ" b="1" dirty="0">
                <a:solidFill>
                  <a:schemeClr val="accent1"/>
                </a:solidFill>
                <a:cs typeface="Arial"/>
              </a:rPr>
              <a:t>Level 1, Credits 2, Version 8, Achieved</a:t>
            </a:r>
            <a:endParaRPr lang="en-US" dirty="0">
              <a:solidFill>
                <a:schemeClr val="accent1"/>
              </a:solidFill>
              <a:cs typeface="Arial"/>
            </a:endParaRPr>
          </a:p>
          <a:p>
            <a:endParaRPr lang="en-NZ" dirty="0">
              <a:cs typeface="Arial"/>
            </a:endParaRPr>
          </a:p>
          <a:p>
            <a:r>
              <a:rPr lang="en-NZ" b="1" dirty="0">
                <a:solidFill>
                  <a:schemeClr val="accent1"/>
                </a:solidFill>
                <a:cs typeface="Arial"/>
              </a:rPr>
              <a:t>Outcome 1: </a:t>
            </a:r>
            <a:r>
              <a:rPr lang="en-NZ" dirty="0">
                <a:solidFill>
                  <a:schemeClr val="accent1"/>
                </a:solidFill>
                <a:cs typeface="Arial"/>
              </a:rPr>
              <a:t>Explain whakataukī that depict a Māori view of te taiao </a:t>
            </a:r>
            <a:r>
              <a:rPr lang="en-NZ" i="1" dirty="0">
                <a:solidFill>
                  <a:schemeClr val="accent1"/>
                </a:solidFill>
                <a:cs typeface="Arial"/>
              </a:rPr>
              <a:t>(1.1: identify. 1.2: explain)</a:t>
            </a:r>
            <a:endParaRPr lang="en-NZ" dirty="0">
              <a:solidFill>
                <a:schemeClr val="accent1"/>
              </a:solidFill>
              <a:cs typeface="Arial"/>
            </a:endParaRPr>
          </a:p>
          <a:p>
            <a:endParaRPr lang="en-NZ" dirty="0">
              <a:cs typeface="Arial"/>
            </a:endParaRPr>
          </a:p>
          <a:p>
            <a:r>
              <a:rPr lang="en-NZ" b="1" dirty="0">
                <a:solidFill>
                  <a:schemeClr val="accent1"/>
                </a:solidFill>
                <a:cs typeface="Arial"/>
              </a:rPr>
              <a:t>Outcome 2: </a:t>
            </a:r>
            <a:r>
              <a:rPr lang="en-NZ" dirty="0">
                <a:solidFill>
                  <a:schemeClr val="accent1"/>
                </a:solidFill>
                <a:cs typeface="Arial"/>
              </a:rPr>
              <a:t>Explain whakataukī that depict a local, whānau, hapū, and/or iwi view of te taiao </a:t>
            </a:r>
            <a:r>
              <a:rPr lang="en-NZ" i="1" dirty="0">
                <a:solidFill>
                  <a:schemeClr val="accent1"/>
                </a:solidFill>
                <a:cs typeface="Arial"/>
              </a:rPr>
              <a:t>(2.1: identify. 2.2: explain)</a:t>
            </a:r>
            <a:endParaRPr lang="en-NZ" dirty="0">
              <a:solidFill>
                <a:schemeClr val="accent1"/>
              </a:solidFill>
              <a:cs typeface="Arial"/>
            </a:endParaRPr>
          </a:p>
        </p:txBody>
      </p:sp>
      <p:pic>
        <p:nvPicPr>
          <p:cNvPr id="4" name="Picture 3" descr="A gold totem pole with a black background&#10;&#10;Description automatically generated">
            <a:extLst>
              <a:ext uri="{FF2B5EF4-FFF2-40B4-BE49-F238E27FC236}">
                <a16:creationId xmlns:a16="http://schemas.microsoft.com/office/drawing/2014/main" id="{C4150668-4CAA-DFE0-0CE6-EBC52BAF400B}"/>
              </a:ext>
            </a:extLst>
          </p:cNvPr>
          <p:cNvPicPr>
            <a:picLocks noChangeAspect="1"/>
          </p:cNvPicPr>
          <p:nvPr/>
        </p:nvPicPr>
        <p:blipFill>
          <a:blip r:embed="rId3">
            <a:duotone>
              <a:schemeClr val="accent1">
                <a:shade val="45000"/>
                <a:satMod val="135000"/>
              </a:schemeClr>
              <a:prstClr val="white"/>
            </a:duotone>
          </a:blip>
          <a:stretch>
            <a:fillRect/>
          </a:stretch>
        </p:blipFill>
        <p:spPr>
          <a:xfrm>
            <a:off x="-488039" y="1825624"/>
            <a:ext cx="1814278" cy="2553942"/>
          </a:xfrm>
          <a:prstGeom prst="rect">
            <a:avLst/>
          </a:prstGeom>
        </p:spPr>
      </p:pic>
      <p:pic>
        <p:nvPicPr>
          <p:cNvPr id="8" name="Picture 7" descr="A black background with brown triangles&#10;&#10;Description automatically generated">
            <a:extLst>
              <a:ext uri="{FF2B5EF4-FFF2-40B4-BE49-F238E27FC236}">
                <a16:creationId xmlns:a16="http://schemas.microsoft.com/office/drawing/2014/main" id="{E07F9322-B1BA-5F40-7DEE-B04D04677121}"/>
              </a:ext>
            </a:extLst>
          </p:cNvPr>
          <p:cNvPicPr>
            <a:picLocks noChangeAspect="1"/>
          </p:cNvPicPr>
          <p:nvPr/>
        </p:nvPicPr>
        <p:blipFill>
          <a:blip r:embed="rId4">
            <a:duotone>
              <a:schemeClr val="accent4">
                <a:shade val="45000"/>
                <a:satMod val="135000"/>
              </a:schemeClr>
              <a:prstClr val="white"/>
            </a:duotone>
          </a:blip>
          <a:stretch>
            <a:fillRect/>
          </a:stretch>
        </p:blipFill>
        <p:spPr>
          <a:xfrm>
            <a:off x="0" y="6071108"/>
            <a:ext cx="12192000" cy="786384"/>
          </a:xfrm>
          <a:prstGeom prst="rect">
            <a:avLst/>
          </a:prstGeom>
        </p:spPr>
      </p:pic>
      <p:pic>
        <p:nvPicPr>
          <p:cNvPr id="5" name="Picture 1">
            <a:extLst>
              <a:ext uri="{FF2B5EF4-FFF2-40B4-BE49-F238E27FC236}">
                <a16:creationId xmlns:a16="http://schemas.microsoft.com/office/drawing/2014/main" id="{1F6E2E13-C54A-2417-9284-1C56FC8CAD64}"/>
              </a:ext>
            </a:extLst>
          </p:cNvPr>
          <p:cNvPicPr>
            <a:picLocks noChangeAspect="1" noChangeArrowheads="1"/>
          </p:cNvPicPr>
          <p:nvPr/>
        </p:nvPicPr>
        <p:blipFill rotWithShape="1">
          <a:blip r:embed="rId5">
            <a:extLst>
              <a:ext uri="{28A0092B-C50C-407E-A947-70E740481C1C}">
                <a14:useLocalDpi xmlns:a14="http://schemas.microsoft.com/office/drawing/2010/main" val="0"/>
              </a:ext>
            </a:extLst>
          </a:blip>
          <a:srcRect b="33386"/>
          <a:stretch/>
        </p:blipFill>
        <p:spPr bwMode="auto">
          <a:xfrm>
            <a:off x="107726" y="78358"/>
            <a:ext cx="1022574" cy="358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4758154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CE60DE-771C-EBD5-44FC-7732EC6E868E}"/>
              </a:ext>
            </a:extLst>
          </p:cNvPr>
          <p:cNvSpPr>
            <a:spLocks noGrp="1"/>
          </p:cNvSpPr>
          <p:nvPr>
            <p:ph type="title"/>
          </p:nvPr>
        </p:nvSpPr>
        <p:spPr>
          <a:xfrm>
            <a:off x="838200" y="365126"/>
            <a:ext cx="10515600" cy="1134754"/>
          </a:xfrm>
        </p:spPr>
        <p:txBody>
          <a:bodyPr>
            <a:noAutofit/>
          </a:bodyPr>
          <a:lstStyle/>
          <a:p>
            <a:r>
              <a:rPr lang="en-NZ" sz="3200" b="1" dirty="0">
                <a:solidFill>
                  <a:schemeClr val="accent1"/>
                </a:solidFill>
              </a:rPr>
              <a:t>US6138: Explain the role of whakataukī in relation to how Māori manage te taiao</a:t>
            </a:r>
          </a:p>
        </p:txBody>
      </p:sp>
      <p:sp>
        <p:nvSpPr>
          <p:cNvPr id="3" name="Content Placeholder 2">
            <a:extLst>
              <a:ext uri="{FF2B5EF4-FFF2-40B4-BE49-F238E27FC236}">
                <a16:creationId xmlns:a16="http://schemas.microsoft.com/office/drawing/2014/main" id="{5E69F01B-68C4-4E28-B49B-DC02B800E67F}"/>
              </a:ext>
            </a:extLst>
          </p:cNvPr>
          <p:cNvSpPr>
            <a:spLocks noGrp="1"/>
          </p:cNvSpPr>
          <p:nvPr>
            <p:ph idx="1"/>
          </p:nvPr>
        </p:nvSpPr>
        <p:spPr>
          <a:xfrm>
            <a:off x="838200" y="1644605"/>
            <a:ext cx="10515600" cy="4426504"/>
          </a:xfrm>
          <a:gradFill>
            <a:gsLst>
              <a:gs pos="30000">
                <a:schemeClr val="accent1">
                  <a:lumMod val="5000"/>
                  <a:lumOff val="95000"/>
                </a:schemeClr>
              </a:gs>
              <a:gs pos="86000">
                <a:schemeClr val="accent1">
                  <a:lumMod val="45000"/>
                  <a:lumOff val="55000"/>
                </a:schemeClr>
              </a:gs>
              <a:gs pos="55000">
                <a:schemeClr val="accent4">
                  <a:lumMod val="20000"/>
                  <a:lumOff val="80000"/>
                </a:schemeClr>
              </a:gs>
            </a:gsLst>
            <a:lin ang="5400000" scaled="1"/>
          </a:gradFill>
        </p:spPr>
        <p:txBody>
          <a:bodyPr vert="horz" lIns="91440" tIns="45720" rIns="91440" bIns="45720" rtlCol="0" anchor="t">
            <a:normAutofit/>
          </a:bodyPr>
          <a:lstStyle/>
          <a:p>
            <a:r>
              <a:rPr lang="en-NZ" b="1" dirty="0">
                <a:solidFill>
                  <a:schemeClr val="accent1"/>
                </a:solidFill>
              </a:rPr>
              <a:t>Outcome 1 example responses (actual learner responses)</a:t>
            </a:r>
          </a:p>
          <a:p>
            <a:endParaRPr lang="en-NZ" b="1" dirty="0">
              <a:solidFill>
                <a:schemeClr val="accent1"/>
              </a:solidFill>
            </a:endParaRPr>
          </a:p>
          <a:p>
            <a:r>
              <a:rPr lang="en-NZ" sz="2000" b="1" dirty="0">
                <a:solidFill>
                  <a:srgbClr val="CC3399"/>
                </a:solidFill>
              </a:rPr>
              <a:t>Toitū te marae a Tāne, toitū te marae a Tangaroa, toitū te iwi.</a:t>
            </a:r>
          </a:p>
          <a:p>
            <a:r>
              <a:rPr lang="en-NZ" sz="2000" b="1" dirty="0">
                <a:solidFill>
                  <a:schemeClr val="accent1"/>
                </a:solidFill>
              </a:rPr>
              <a:t>The realm of Tāne and of Tangaroa remains, mankind will remain.</a:t>
            </a:r>
          </a:p>
          <a:p>
            <a:r>
              <a:rPr lang="en-NZ" sz="2000" b="1" dirty="0">
                <a:solidFill>
                  <a:schemeClr val="accent1"/>
                </a:solidFill>
              </a:rPr>
              <a:t>This whakataukī talks of the sustenance provided by Tāne me ōna uri and Tangaroa me ōna uri and its impact on the survival of mankind. It talks to the role that mankind has in sustainable development as outlined by the </a:t>
            </a:r>
            <a:r>
              <a:rPr lang="en-NZ" sz="2000" b="1" dirty="0">
                <a:solidFill>
                  <a:srgbClr val="FF6600"/>
                </a:solidFill>
                <a:hlinkClick r:id="rId3">
                  <a:extLst>
                    <a:ext uri="{A12FA001-AC4F-418D-AE19-62706E023703}">
                      <ahyp:hlinkClr xmlns:ahyp="http://schemas.microsoft.com/office/drawing/2018/hyperlinkcolor" val="tx"/>
                    </a:ext>
                  </a:extLst>
                </a:hlinkClick>
              </a:rPr>
              <a:t>United Nations Sustainable Development 17 Goals</a:t>
            </a:r>
            <a:r>
              <a:rPr lang="en-NZ" sz="2000" b="1" dirty="0">
                <a:solidFill>
                  <a:schemeClr val="accent1"/>
                </a:solidFill>
              </a:rPr>
              <a:t>:</a:t>
            </a:r>
          </a:p>
          <a:p>
            <a:pPr lvl="1"/>
            <a:r>
              <a:rPr lang="en-NZ" sz="1600" b="1" dirty="0">
                <a:solidFill>
                  <a:schemeClr val="accent1"/>
                </a:solidFill>
              </a:rPr>
              <a:t>G13: take urgent action to combat climate change and its impacts</a:t>
            </a:r>
          </a:p>
          <a:p>
            <a:pPr lvl="1"/>
            <a:r>
              <a:rPr lang="en-NZ" sz="1600" b="1" dirty="0">
                <a:solidFill>
                  <a:schemeClr val="accent1"/>
                </a:solidFill>
              </a:rPr>
              <a:t>G14: conserve and sustainably use the oceans, seas and marine resources for sustainable development</a:t>
            </a:r>
          </a:p>
          <a:p>
            <a:pPr lvl="1"/>
            <a:r>
              <a:rPr lang="en-NZ" sz="1600" b="1" dirty="0">
                <a:solidFill>
                  <a:schemeClr val="accent1"/>
                </a:solidFill>
              </a:rPr>
              <a:t>G15: protect, restore and promote sustainable use of terrestrial ecosystems, sustainably manage forests, combat desertification, and halt and reverse land degradation and halt biodiversity loss.</a:t>
            </a:r>
          </a:p>
          <a:p>
            <a:endParaRPr lang="en-NZ" b="1" dirty="0">
              <a:solidFill>
                <a:schemeClr val="accent1"/>
              </a:solidFill>
            </a:endParaRPr>
          </a:p>
          <a:p>
            <a:endParaRPr lang="en-NZ" dirty="0">
              <a:solidFill>
                <a:schemeClr val="accent1"/>
              </a:solidFill>
              <a:ea typeface="+mn-lt"/>
              <a:cs typeface="+mn-lt"/>
            </a:endParaRPr>
          </a:p>
          <a:p>
            <a:pPr marL="0" indent="0">
              <a:buNone/>
            </a:pPr>
            <a:endParaRPr lang="en-NZ" dirty="0">
              <a:solidFill>
                <a:srgbClr val="CC3399"/>
              </a:solidFill>
            </a:endParaRPr>
          </a:p>
          <a:p>
            <a:endParaRPr lang="en-NZ" dirty="0">
              <a:solidFill>
                <a:schemeClr val="accent1"/>
              </a:solidFill>
            </a:endParaRPr>
          </a:p>
          <a:p>
            <a:endParaRPr lang="en-NZ" b="1" dirty="0">
              <a:solidFill>
                <a:schemeClr val="accent1"/>
              </a:solidFill>
            </a:endParaRPr>
          </a:p>
          <a:p>
            <a:endParaRPr lang="en-NZ" b="1" dirty="0">
              <a:solidFill>
                <a:schemeClr val="accent1"/>
              </a:solidFill>
            </a:endParaRPr>
          </a:p>
        </p:txBody>
      </p:sp>
      <p:pic>
        <p:nvPicPr>
          <p:cNvPr id="4" name="Picture 3" descr="A gold totem pole with a black background&#10;&#10;Description automatically generated">
            <a:extLst>
              <a:ext uri="{FF2B5EF4-FFF2-40B4-BE49-F238E27FC236}">
                <a16:creationId xmlns:a16="http://schemas.microsoft.com/office/drawing/2014/main" id="{C4150668-4CAA-DFE0-0CE6-EBC52BAF400B}"/>
              </a:ext>
            </a:extLst>
          </p:cNvPr>
          <p:cNvPicPr>
            <a:picLocks noChangeAspect="1"/>
          </p:cNvPicPr>
          <p:nvPr/>
        </p:nvPicPr>
        <p:blipFill>
          <a:blip r:embed="rId4">
            <a:duotone>
              <a:schemeClr val="accent1">
                <a:shade val="45000"/>
                <a:satMod val="135000"/>
              </a:schemeClr>
              <a:prstClr val="white"/>
            </a:duotone>
          </a:blip>
          <a:stretch>
            <a:fillRect/>
          </a:stretch>
        </p:blipFill>
        <p:spPr>
          <a:xfrm>
            <a:off x="-488039" y="1825624"/>
            <a:ext cx="1814278" cy="2553942"/>
          </a:xfrm>
          <a:prstGeom prst="rect">
            <a:avLst/>
          </a:prstGeom>
        </p:spPr>
      </p:pic>
      <p:pic>
        <p:nvPicPr>
          <p:cNvPr id="8" name="Picture 7" descr="A black background with brown triangles&#10;&#10;Description automatically generated">
            <a:extLst>
              <a:ext uri="{FF2B5EF4-FFF2-40B4-BE49-F238E27FC236}">
                <a16:creationId xmlns:a16="http://schemas.microsoft.com/office/drawing/2014/main" id="{E07F9322-B1BA-5F40-7DEE-B04D04677121}"/>
              </a:ext>
            </a:extLst>
          </p:cNvPr>
          <p:cNvPicPr>
            <a:picLocks noChangeAspect="1"/>
          </p:cNvPicPr>
          <p:nvPr/>
        </p:nvPicPr>
        <p:blipFill>
          <a:blip r:embed="rId5">
            <a:duotone>
              <a:schemeClr val="accent4">
                <a:shade val="45000"/>
                <a:satMod val="135000"/>
              </a:schemeClr>
              <a:prstClr val="white"/>
            </a:duotone>
          </a:blip>
          <a:stretch>
            <a:fillRect/>
          </a:stretch>
        </p:blipFill>
        <p:spPr>
          <a:xfrm>
            <a:off x="0" y="6071108"/>
            <a:ext cx="12192000" cy="786384"/>
          </a:xfrm>
          <a:prstGeom prst="rect">
            <a:avLst/>
          </a:prstGeom>
        </p:spPr>
      </p:pic>
      <p:pic>
        <p:nvPicPr>
          <p:cNvPr id="5" name="Picture 1">
            <a:extLst>
              <a:ext uri="{FF2B5EF4-FFF2-40B4-BE49-F238E27FC236}">
                <a16:creationId xmlns:a16="http://schemas.microsoft.com/office/drawing/2014/main" id="{1F6E2E13-C54A-2417-9284-1C56FC8CAD64}"/>
              </a:ext>
            </a:extLst>
          </p:cNvPr>
          <p:cNvPicPr>
            <a:picLocks noChangeAspect="1" noChangeArrowheads="1"/>
          </p:cNvPicPr>
          <p:nvPr/>
        </p:nvPicPr>
        <p:blipFill rotWithShape="1">
          <a:blip r:embed="rId6">
            <a:extLst>
              <a:ext uri="{28A0092B-C50C-407E-A947-70E740481C1C}">
                <a14:useLocalDpi xmlns:a14="http://schemas.microsoft.com/office/drawing/2010/main" val="0"/>
              </a:ext>
            </a:extLst>
          </a:blip>
          <a:srcRect b="33386"/>
          <a:stretch/>
        </p:blipFill>
        <p:spPr bwMode="auto">
          <a:xfrm>
            <a:off x="107726" y="78358"/>
            <a:ext cx="1022574" cy="358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1629349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CE60DE-771C-EBD5-44FC-7732EC6E868E}"/>
              </a:ext>
            </a:extLst>
          </p:cNvPr>
          <p:cNvSpPr>
            <a:spLocks noGrp="1"/>
          </p:cNvSpPr>
          <p:nvPr>
            <p:ph type="title"/>
          </p:nvPr>
        </p:nvSpPr>
        <p:spPr>
          <a:xfrm>
            <a:off x="838200" y="365126"/>
            <a:ext cx="10515600" cy="1134754"/>
          </a:xfrm>
        </p:spPr>
        <p:txBody>
          <a:bodyPr>
            <a:noAutofit/>
          </a:bodyPr>
          <a:lstStyle/>
          <a:p>
            <a:r>
              <a:rPr lang="en-NZ" sz="3200" b="1" dirty="0">
                <a:solidFill>
                  <a:schemeClr val="accent1"/>
                </a:solidFill>
              </a:rPr>
              <a:t>US6138: Explain the role of whakataukī in relation to how Māori manage te taiao</a:t>
            </a:r>
          </a:p>
        </p:txBody>
      </p:sp>
      <p:sp>
        <p:nvSpPr>
          <p:cNvPr id="3" name="Content Placeholder 2">
            <a:extLst>
              <a:ext uri="{FF2B5EF4-FFF2-40B4-BE49-F238E27FC236}">
                <a16:creationId xmlns:a16="http://schemas.microsoft.com/office/drawing/2014/main" id="{5E69F01B-68C4-4E28-B49B-DC02B800E67F}"/>
              </a:ext>
            </a:extLst>
          </p:cNvPr>
          <p:cNvSpPr>
            <a:spLocks noGrp="1"/>
          </p:cNvSpPr>
          <p:nvPr>
            <p:ph idx="1"/>
          </p:nvPr>
        </p:nvSpPr>
        <p:spPr>
          <a:xfrm>
            <a:off x="838200" y="1644605"/>
            <a:ext cx="10515600" cy="4426504"/>
          </a:xfrm>
          <a:gradFill>
            <a:gsLst>
              <a:gs pos="30000">
                <a:schemeClr val="accent1">
                  <a:lumMod val="5000"/>
                  <a:lumOff val="95000"/>
                </a:schemeClr>
              </a:gs>
              <a:gs pos="86000">
                <a:schemeClr val="accent1">
                  <a:lumMod val="45000"/>
                  <a:lumOff val="55000"/>
                </a:schemeClr>
              </a:gs>
              <a:gs pos="55000">
                <a:schemeClr val="accent4">
                  <a:lumMod val="20000"/>
                  <a:lumOff val="80000"/>
                </a:schemeClr>
              </a:gs>
            </a:gsLst>
            <a:lin ang="5400000" scaled="1"/>
          </a:gradFill>
        </p:spPr>
        <p:txBody>
          <a:bodyPr vert="horz" lIns="91440" tIns="45720" rIns="91440" bIns="45720" rtlCol="0" anchor="t">
            <a:normAutofit lnSpcReduction="10000"/>
          </a:bodyPr>
          <a:lstStyle/>
          <a:p>
            <a:r>
              <a:rPr lang="en-NZ" b="1" dirty="0">
                <a:solidFill>
                  <a:schemeClr val="accent1"/>
                </a:solidFill>
              </a:rPr>
              <a:t>Outcome 2 example responses (actual learner responses)</a:t>
            </a:r>
          </a:p>
          <a:p>
            <a:endParaRPr lang="en-NZ" sz="2400" b="1" dirty="0">
              <a:solidFill>
                <a:schemeClr val="accent1"/>
              </a:solidFill>
            </a:endParaRPr>
          </a:p>
          <a:p>
            <a:r>
              <a:rPr lang="en-NZ" sz="2400" b="1" dirty="0">
                <a:solidFill>
                  <a:srgbClr val="CC3399"/>
                </a:solidFill>
              </a:rPr>
              <a:t>Ko au te awa, ko te awa ko au</a:t>
            </a:r>
          </a:p>
          <a:p>
            <a:r>
              <a:rPr lang="en-NZ" sz="2400" b="1" dirty="0">
                <a:solidFill>
                  <a:schemeClr val="accent1"/>
                </a:solidFill>
              </a:rPr>
              <a:t>I am the river, and the river is me.</a:t>
            </a:r>
          </a:p>
          <a:p>
            <a:r>
              <a:rPr lang="en-NZ" sz="2400" b="1" dirty="0">
                <a:solidFill>
                  <a:schemeClr val="accent1"/>
                </a:solidFill>
              </a:rPr>
              <a:t>As the river flows naturally, so does the blood in my veins. We are one.</a:t>
            </a:r>
          </a:p>
          <a:p>
            <a:r>
              <a:rPr lang="en-NZ" sz="2400" b="1" dirty="0">
                <a:solidFill>
                  <a:schemeClr val="accent1"/>
                </a:solidFill>
              </a:rPr>
              <a:t>This whakataukī acknowledges the spiritual connection between the river and its people. It recognises the historical importance that the awa had in ensuring its people were connected for kaupapa like tangihanga, hura kōhatu, mārena/moe, huringa tau, hui ā-iwi, hokohoko. It also acknowledges the sustenance that the awa provided for its people including ngā momo ika and the use of the wai for ngā momo hua o te whenua me ngā rākau. </a:t>
            </a:r>
          </a:p>
          <a:p>
            <a:endParaRPr lang="en-NZ" b="1" dirty="0">
              <a:solidFill>
                <a:schemeClr val="accent1"/>
              </a:solidFill>
            </a:endParaRPr>
          </a:p>
          <a:p>
            <a:endParaRPr lang="en-NZ" b="1" dirty="0">
              <a:solidFill>
                <a:schemeClr val="accent1"/>
              </a:solidFill>
            </a:endParaRPr>
          </a:p>
          <a:p>
            <a:endParaRPr lang="en-NZ" b="1" dirty="0">
              <a:solidFill>
                <a:schemeClr val="accent1"/>
              </a:solidFill>
            </a:endParaRPr>
          </a:p>
          <a:p>
            <a:endParaRPr lang="en-NZ" b="1" dirty="0">
              <a:solidFill>
                <a:schemeClr val="accent1"/>
              </a:solidFill>
            </a:endParaRPr>
          </a:p>
          <a:p>
            <a:endParaRPr lang="en-NZ" b="1" dirty="0">
              <a:solidFill>
                <a:schemeClr val="accent1"/>
              </a:solidFill>
            </a:endParaRPr>
          </a:p>
        </p:txBody>
      </p:sp>
      <p:pic>
        <p:nvPicPr>
          <p:cNvPr id="4" name="Picture 3" descr="A gold totem pole with a black background&#10;&#10;Description automatically generated">
            <a:extLst>
              <a:ext uri="{FF2B5EF4-FFF2-40B4-BE49-F238E27FC236}">
                <a16:creationId xmlns:a16="http://schemas.microsoft.com/office/drawing/2014/main" id="{C4150668-4CAA-DFE0-0CE6-EBC52BAF400B}"/>
              </a:ext>
            </a:extLst>
          </p:cNvPr>
          <p:cNvPicPr>
            <a:picLocks noChangeAspect="1"/>
          </p:cNvPicPr>
          <p:nvPr/>
        </p:nvPicPr>
        <p:blipFill>
          <a:blip r:embed="rId3">
            <a:duotone>
              <a:schemeClr val="accent1">
                <a:shade val="45000"/>
                <a:satMod val="135000"/>
              </a:schemeClr>
              <a:prstClr val="white"/>
            </a:duotone>
          </a:blip>
          <a:stretch>
            <a:fillRect/>
          </a:stretch>
        </p:blipFill>
        <p:spPr>
          <a:xfrm>
            <a:off x="-488039" y="1825624"/>
            <a:ext cx="1814278" cy="2553942"/>
          </a:xfrm>
          <a:prstGeom prst="rect">
            <a:avLst/>
          </a:prstGeom>
        </p:spPr>
      </p:pic>
      <p:pic>
        <p:nvPicPr>
          <p:cNvPr id="8" name="Picture 7" descr="A black background with brown triangles&#10;&#10;Description automatically generated">
            <a:extLst>
              <a:ext uri="{FF2B5EF4-FFF2-40B4-BE49-F238E27FC236}">
                <a16:creationId xmlns:a16="http://schemas.microsoft.com/office/drawing/2014/main" id="{E07F9322-B1BA-5F40-7DEE-B04D04677121}"/>
              </a:ext>
            </a:extLst>
          </p:cNvPr>
          <p:cNvPicPr>
            <a:picLocks noChangeAspect="1"/>
          </p:cNvPicPr>
          <p:nvPr/>
        </p:nvPicPr>
        <p:blipFill>
          <a:blip r:embed="rId4">
            <a:duotone>
              <a:schemeClr val="accent4">
                <a:shade val="45000"/>
                <a:satMod val="135000"/>
              </a:schemeClr>
              <a:prstClr val="white"/>
            </a:duotone>
          </a:blip>
          <a:stretch>
            <a:fillRect/>
          </a:stretch>
        </p:blipFill>
        <p:spPr>
          <a:xfrm>
            <a:off x="0" y="6071108"/>
            <a:ext cx="12192000" cy="786384"/>
          </a:xfrm>
          <a:prstGeom prst="rect">
            <a:avLst/>
          </a:prstGeom>
        </p:spPr>
      </p:pic>
      <p:pic>
        <p:nvPicPr>
          <p:cNvPr id="5" name="Picture 1">
            <a:extLst>
              <a:ext uri="{FF2B5EF4-FFF2-40B4-BE49-F238E27FC236}">
                <a16:creationId xmlns:a16="http://schemas.microsoft.com/office/drawing/2014/main" id="{1F6E2E13-C54A-2417-9284-1C56FC8CAD64}"/>
              </a:ext>
            </a:extLst>
          </p:cNvPr>
          <p:cNvPicPr>
            <a:picLocks noChangeAspect="1" noChangeArrowheads="1"/>
          </p:cNvPicPr>
          <p:nvPr/>
        </p:nvPicPr>
        <p:blipFill rotWithShape="1">
          <a:blip r:embed="rId5">
            <a:extLst>
              <a:ext uri="{28A0092B-C50C-407E-A947-70E740481C1C}">
                <a14:useLocalDpi xmlns:a14="http://schemas.microsoft.com/office/drawing/2010/main" val="0"/>
              </a:ext>
            </a:extLst>
          </a:blip>
          <a:srcRect b="33386"/>
          <a:stretch/>
        </p:blipFill>
        <p:spPr bwMode="auto">
          <a:xfrm>
            <a:off x="107726" y="78358"/>
            <a:ext cx="1022574" cy="358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94117690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CE60DE-771C-EBD5-44FC-7732EC6E868E}"/>
              </a:ext>
            </a:extLst>
          </p:cNvPr>
          <p:cNvSpPr>
            <a:spLocks noGrp="1"/>
          </p:cNvSpPr>
          <p:nvPr>
            <p:ph type="title"/>
          </p:nvPr>
        </p:nvSpPr>
        <p:spPr>
          <a:xfrm>
            <a:off x="838200" y="365126"/>
            <a:ext cx="10515600" cy="1134754"/>
          </a:xfrm>
        </p:spPr>
        <p:txBody>
          <a:bodyPr>
            <a:noAutofit/>
          </a:bodyPr>
          <a:lstStyle/>
          <a:p>
            <a:br>
              <a:rPr lang="en-NZ" sz="3500" b="1" dirty="0">
                <a:solidFill>
                  <a:schemeClr val="accent1"/>
                </a:solidFill>
              </a:rPr>
            </a:br>
            <a:r>
              <a:rPr lang="en-NZ" sz="3500" b="1" dirty="0">
                <a:solidFill>
                  <a:schemeClr val="accent1"/>
                </a:solidFill>
              </a:rPr>
              <a:t>US15976: Identify and explain te taiao occurrences in a local context using pūrākau and waiata</a:t>
            </a:r>
            <a:br>
              <a:rPr lang="en-NZ" sz="3500" b="1" dirty="0">
                <a:solidFill>
                  <a:schemeClr val="accent1"/>
                </a:solidFill>
              </a:rPr>
            </a:br>
            <a:endParaRPr lang="en-NZ" sz="3500" b="1" dirty="0">
              <a:solidFill>
                <a:schemeClr val="accent1"/>
              </a:solidFill>
            </a:endParaRPr>
          </a:p>
        </p:txBody>
      </p:sp>
      <p:sp>
        <p:nvSpPr>
          <p:cNvPr id="3" name="Content Placeholder 2">
            <a:extLst>
              <a:ext uri="{FF2B5EF4-FFF2-40B4-BE49-F238E27FC236}">
                <a16:creationId xmlns:a16="http://schemas.microsoft.com/office/drawing/2014/main" id="{5E69F01B-68C4-4E28-B49B-DC02B800E67F}"/>
              </a:ext>
            </a:extLst>
          </p:cNvPr>
          <p:cNvSpPr>
            <a:spLocks noGrp="1"/>
          </p:cNvSpPr>
          <p:nvPr>
            <p:ph idx="1"/>
          </p:nvPr>
        </p:nvSpPr>
        <p:spPr>
          <a:xfrm>
            <a:off x="838200" y="1644605"/>
            <a:ext cx="10515600" cy="4426504"/>
          </a:xfrm>
          <a:gradFill>
            <a:gsLst>
              <a:gs pos="30000">
                <a:schemeClr val="accent1">
                  <a:lumMod val="5000"/>
                  <a:lumOff val="95000"/>
                </a:schemeClr>
              </a:gs>
              <a:gs pos="86000">
                <a:schemeClr val="accent1">
                  <a:lumMod val="45000"/>
                  <a:lumOff val="55000"/>
                </a:schemeClr>
              </a:gs>
              <a:gs pos="55000">
                <a:schemeClr val="accent4">
                  <a:lumMod val="20000"/>
                  <a:lumOff val="80000"/>
                </a:schemeClr>
              </a:gs>
            </a:gsLst>
            <a:lin ang="5400000" scaled="1"/>
          </a:gradFill>
        </p:spPr>
        <p:txBody>
          <a:bodyPr vert="horz" lIns="91440" tIns="45720" rIns="91440" bIns="45720" rtlCol="0" anchor="t">
            <a:normAutofit/>
          </a:bodyPr>
          <a:lstStyle/>
          <a:p>
            <a:r>
              <a:rPr lang="en-NZ" b="1" dirty="0">
                <a:solidFill>
                  <a:schemeClr val="accent1"/>
                </a:solidFill>
                <a:cs typeface="Arial"/>
              </a:rPr>
              <a:t>Level 1, Credits 3, Version 6, Achieved</a:t>
            </a:r>
            <a:endParaRPr lang="en-US" dirty="0">
              <a:solidFill>
                <a:schemeClr val="accent1"/>
              </a:solidFill>
              <a:cs typeface="Arial"/>
            </a:endParaRPr>
          </a:p>
          <a:p>
            <a:endParaRPr lang="en-NZ" dirty="0">
              <a:cs typeface="Arial"/>
            </a:endParaRPr>
          </a:p>
          <a:p>
            <a:r>
              <a:rPr lang="en-NZ" b="1" dirty="0">
                <a:solidFill>
                  <a:schemeClr val="accent1"/>
                </a:solidFill>
                <a:cs typeface="Arial"/>
              </a:rPr>
              <a:t>Outcome 1: </a:t>
            </a:r>
            <a:r>
              <a:rPr lang="en-NZ" dirty="0">
                <a:solidFill>
                  <a:schemeClr val="accent1"/>
                </a:solidFill>
                <a:cs typeface="Arial"/>
              </a:rPr>
              <a:t>Identify te taiao occurrences recalled in a pūrākau and a waiata </a:t>
            </a:r>
            <a:r>
              <a:rPr lang="en-NZ" i="1" dirty="0">
                <a:solidFill>
                  <a:schemeClr val="accent1"/>
                </a:solidFill>
                <a:cs typeface="Arial"/>
              </a:rPr>
              <a:t>(1.1: pūrākau. 1.2: waiata)</a:t>
            </a:r>
          </a:p>
          <a:p>
            <a:endParaRPr lang="en-NZ" dirty="0">
              <a:cs typeface="Arial"/>
            </a:endParaRPr>
          </a:p>
          <a:p>
            <a:r>
              <a:rPr lang="en-NZ" b="1" dirty="0">
                <a:solidFill>
                  <a:schemeClr val="accent1"/>
                </a:solidFill>
                <a:cs typeface="Arial"/>
              </a:rPr>
              <a:t>Outcome 2: </a:t>
            </a:r>
            <a:r>
              <a:rPr lang="en-NZ" dirty="0">
                <a:solidFill>
                  <a:schemeClr val="accent1"/>
                </a:solidFill>
                <a:cs typeface="Arial"/>
              </a:rPr>
              <a:t>Explain te taiao occurrences that have been retold through the oral traditions of pūrākau, waiata or both </a:t>
            </a:r>
            <a:r>
              <a:rPr lang="en-NZ" i="1" dirty="0">
                <a:solidFill>
                  <a:schemeClr val="accent1"/>
                </a:solidFill>
                <a:cs typeface="Arial"/>
              </a:rPr>
              <a:t>(2.1: recount. 2.2: impact is explained)</a:t>
            </a:r>
          </a:p>
        </p:txBody>
      </p:sp>
      <p:pic>
        <p:nvPicPr>
          <p:cNvPr id="4" name="Picture 3" descr="A gold totem pole with a black background&#10;&#10;Description automatically generated">
            <a:extLst>
              <a:ext uri="{FF2B5EF4-FFF2-40B4-BE49-F238E27FC236}">
                <a16:creationId xmlns:a16="http://schemas.microsoft.com/office/drawing/2014/main" id="{C4150668-4CAA-DFE0-0CE6-EBC52BAF400B}"/>
              </a:ext>
            </a:extLst>
          </p:cNvPr>
          <p:cNvPicPr>
            <a:picLocks noChangeAspect="1"/>
          </p:cNvPicPr>
          <p:nvPr/>
        </p:nvPicPr>
        <p:blipFill>
          <a:blip r:embed="rId3">
            <a:duotone>
              <a:schemeClr val="accent1">
                <a:shade val="45000"/>
                <a:satMod val="135000"/>
              </a:schemeClr>
              <a:prstClr val="white"/>
            </a:duotone>
          </a:blip>
          <a:stretch>
            <a:fillRect/>
          </a:stretch>
        </p:blipFill>
        <p:spPr>
          <a:xfrm>
            <a:off x="-488039" y="1825624"/>
            <a:ext cx="1814278" cy="2553942"/>
          </a:xfrm>
          <a:prstGeom prst="rect">
            <a:avLst/>
          </a:prstGeom>
        </p:spPr>
      </p:pic>
      <p:pic>
        <p:nvPicPr>
          <p:cNvPr id="8" name="Picture 7" descr="A black background with brown triangles&#10;&#10;Description automatically generated">
            <a:extLst>
              <a:ext uri="{FF2B5EF4-FFF2-40B4-BE49-F238E27FC236}">
                <a16:creationId xmlns:a16="http://schemas.microsoft.com/office/drawing/2014/main" id="{E07F9322-B1BA-5F40-7DEE-B04D04677121}"/>
              </a:ext>
            </a:extLst>
          </p:cNvPr>
          <p:cNvPicPr>
            <a:picLocks noChangeAspect="1"/>
          </p:cNvPicPr>
          <p:nvPr/>
        </p:nvPicPr>
        <p:blipFill>
          <a:blip r:embed="rId4">
            <a:duotone>
              <a:schemeClr val="accent4">
                <a:shade val="45000"/>
                <a:satMod val="135000"/>
              </a:schemeClr>
              <a:prstClr val="white"/>
            </a:duotone>
          </a:blip>
          <a:stretch>
            <a:fillRect/>
          </a:stretch>
        </p:blipFill>
        <p:spPr>
          <a:xfrm>
            <a:off x="0" y="6071108"/>
            <a:ext cx="12192000" cy="786384"/>
          </a:xfrm>
          <a:prstGeom prst="rect">
            <a:avLst/>
          </a:prstGeom>
        </p:spPr>
      </p:pic>
      <p:pic>
        <p:nvPicPr>
          <p:cNvPr id="5" name="Picture 1">
            <a:extLst>
              <a:ext uri="{FF2B5EF4-FFF2-40B4-BE49-F238E27FC236}">
                <a16:creationId xmlns:a16="http://schemas.microsoft.com/office/drawing/2014/main" id="{1F6E2E13-C54A-2417-9284-1C56FC8CAD64}"/>
              </a:ext>
            </a:extLst>
          </p:cNvPr>
          <p:cNvPicPr>
            <a:picLocks noChangeAspect="1" noChangeArrowheads="1"/>
          </p:cNvPicPr>
          <p:nvPr/>
        </p:nvPicPr>
        <p:blipFill rotWithShape="1">
          <a:blip r:embed="rId5">
            <a:extLst>
              <a:ext uri="{28A0092B-C50C-407E-A947-70E740481C1C}">
                <a14:useLocalDpi xmlns:a14="http://schemas.microsoft.com/office/drawing/2010/main" val="0"/>
              </a:ext>
            </a:extLst>
          </a:blip>
          <a:srcRect b="33386"/>
          <a:stretch/>
        </p:blipFill>
        <p:spPr bwMode="auto">
          <a:xfrm>
            <a:off x="107726" y="78358"/>
            <a:ext cx="1022574" cy="358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15493326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CE60DE-771C-EBD5-44FC-7732EC6E868E}"/>
              </a:ext>
            </a:extLst>
          </p:cNvPr>
          <p:cNvSpPr>
            <a:spLocks noGrp="1"/>
          </p:cNvSpPr>
          <p:nvPr>
            <p:ph type="title"/>
          </p:nvPr>
        </p:nvSpPr>
        <p:spPr>
          <a:xfrm>
            <a:off x="838200" y="365126"/>
            <a:ext cx="10515600" cy="1134754"/>
          </a:xfrm>
        </p:spPr>
        <p:txBody>
          <a:bodyPr>
            <a:noAutofit/>
          </a:bodyPr>
          <a:lstStyle/>
          <a:p>
            <a:r>
              <a:rPr lang="en-NZ" sz="3200" b="1" dirty="0">
                <a:solidFill>
                  <a:schemeClr val="accent1"/>
                </a:solidFill>
              </a:rPr>
              <a:t>US15976: </a:t>
            </a:r>
            <a:r>
              <a:rPr lang="en-NZ" sz="3200" b="1" dirty="0">
                <a:solidFill>
                  <a:schemeClr val="accent1"/>
                </a:solidFill>
                <a:ea typeface="+mj-lt"/>
                <a:cs typeface="+mj-lt"/>
              </a:rPr>
              <a:t>Identify and explain te taiao occurrences in a local context using pūrākau and waiata</a:t>
            </a:r>
            <a:endParaRPr lang="en-US" sz="3200" dirty="0">
              <a:solidFill>
                <a:schemeClr val="accent1"/>
              </a:solidFill>
              <a:ea typeface="+mj-lt"/>
              <a:cs typeface="+mj-lt"/>
            </a:endParaRPr>
          </a:p>
        </p:txBody>
      </p:sp>
      <p:sp>
        <p:nvSpPr>
          <p:cNvPr id="3" name="Content Placeholder 2">
            <a:extLst>
              <a:ext uri="{FF2B5EF4-FFF2-40B4-BE49-F238E27FC236}">
                <a16:creationId xmlns:a16="http://schemas.microsoft.com/office/drawing/2014/main" id="{5E69F01B-68C4-4E28-B49B-DC02B800E67F}"/>
              </a:ext>
            </a:extLst>
          </p:cNvPr>
          <p:cNvSpPr>
            <a:spLocks noGrp="1"/>
          </p:cNvSpPr>
          <p:nvPr>
            <p:ph idx="1"/>
          </p:nvPr>
        </p:nvSpPr>
        <p:spPr>
          <a:xfrm>
            <a:off x="838200" y="1709919"/>
            <a:ext cx="10515600" cy="4361190"/>
          </a:xfrm>
          <a:gradFill>
            <a:gsLst>
              <a:gs pos="30000">
                <a:schemeClr val="accent1">
                  <a:lumMod val="5000"/>
                  <a:lumOff val="95000"/>
                </a:schemeClr>
              </a:gs>
              <a:gs pos="86000">
                <a:schemeClr val="accent1">
                  <a:lumMod val="45000"/>
                  <a:lumOff val="55000"/>
                </a:schemeClr>
              </a:gs>
              <a:gs pos="55000">
                <a:schemeClr val="accent4">
                  <a:lumMod val="20000"/>
                  <a:lumOff val="80000"/>
                </a:schemeClr>
              </a:gs>
            </a:gsLst>
            <a:lin ang="5400000" scaled="1"/>
          </a:gradFill>
        </p:spPr>
        <p:txBody>
          <a:bodyPr vert="horz" lIns="91440" tIns="45720" rIns="91440" bIns="45720" rtlCol="0" anchor="t">
            <a:normAutofit fontScale="70000" lnSpcReduction="20000"/>
          </a:bodyPr>
          <a:lstStyle/>
          <a:p>
            <a:r>
              <a:rPr lang="en-NZ" sz="3400" b="1" dirty="0">
                <a:solidFill>
                  <a:schemeClr val="accent1"/>
                </a:solidFill>
                <a:cs typeface="Arial"/>
              </a:rPr>
              <a:t>Te Hū o Tarawera </a:t>
            </a:r>
            <a:r>
              <a:rPr lang="en-NZ" sz="3400" i="1" dirty="0">
                <a:solidFill>
                  <a:schemeClr val="accent1"/>
                </a:solidFill>
                <a:cs typeface="Arial"/>
              </a:rPr>
              <a:t>(1.1, 2.1, 2.2)</a:t>
            </a:r>
          </a:p>
          <a:p>
            <a:endParaRPr lang="en-NZ" b="1" dirty="0">
              <a:solidFill>
                <a:schemeClr val="accent1"/>
              </a:solidFill>
              <a:cs typeface="Arial"/>
            </a:endParaRPr>
          </a:p>
          <a:p>
            <a:r>
              <a:rPr lang="en-NZ" sz="3100" dirty="0">
                <a:solidFill>
                  <a:schemeClr val="accent1"/>
                </a:solidFill>
                <a:cs typeface="Arial"/>
              </a:rPr>
              <a:t>I te awatea o te rā 10 o Hune 1886 ka pahū ngā maunga o Wāhanga, o Ruawāhia, o Tarawera. Ka pakohu te tihi o te maunga, heke iho ki ngā tūāpapa, kia tae ki Rotomahana me Waimangu, 10 kiromita te tawhiti. Rongohia te rū puta noa i te motu. I pōhēhē ngā tāngata o Tamaki-makau-rau he pū repo kē a pakū ana mai tawhiti ... </a:t>
            </a:r>
          </a:p>
          <a:p>
            <a:pPr marL="0" indent="0">
              <a:buNone/>
            </a:pPr>
            <a:endParaRPr lang="en-NZ" sz="2000" dirty="0">
              <a:solidFill>
                <a:schemeClr val="accent1"/>
              </a:solidFill>
              <a:cs typeface="Arial"/>
            </a:endParaRPr>
          </a:p>
          <a:p>
            <a:pPr marL="0" indent="0">
              <a:buNone/>
            </a:pPr>
            <a:endParaRPr lang="en-NZ" sz="2000" dirty="0">
              <a:solidFill>
                <a:schemeClr val="accent1"/>
              </a:solidFill>
              <a:cs typeface="Arial"/>
            </a:endParaRPr>
          </a:p>
          <a:p>
            <a:pPr marL="0" indent="0">
              <a:buNone/>
            </a:pPr>
            <a:endParaRPr lang="en-NZ" sz="2000" dirty="0">
              <a:solidFill>
                <a:schemeClr val="accent1"/>
              </a:solidFill>
              <a:cs typeface="Arial"/>
            </a:endParaRPr>
          </a:p>
          <a:p>
            <a:pPr marL="0" indent="0">
              <a:buNone/>
            </a:pPr>
            <a:r>
              <a:rPr lang="en-NZ" sz="2000" dirty="0">
                <a:solidFill>
                  <a:schemeClr val="accent1"/>
                </a:solidFill>
                <a:cs typeface="Arial"/>
              </a:rPr>
              <a:t>	</a:t>
            </a:r>
          </a:p>
          <a:p>
            <a:pPr marL="0" indent="0">
              <a:buNone/>
            </a:pPr>
            <a:endParaRPr lang="en-NZ" sz="2000" dirty="0">
              <a:solidFill>
                <a:schemeClr val="accent1"/>
              </a:solidFill>
              <a:cs typeface="Arial"/>
            </a:endParaRPr>
          </a:p>
          <a:p>
            <a:pPr marL="0" indent="0" defTabSz="225425">
              <a:buNone/>
            </a:pPr>
            <a:r>
              <a:rPr lang="en-NZ" sz="2000" b="1" dirty="0">
                <a:solidFill>
                  <a:srgbClr val="CC3399"/>
                </a:solidFill>
                <a:cs typeface="Arial"/>
              </a:rPr>
              <a:t>	</a:t>
            </a:r>
            <a:r>
              <a:rPr lang="en-NZ" sz="2600" b="1" dirty="0">
                <a:solidFill>
                  <a:srgbClr val="CC3399"/>
                </a:solidFill>
                <a:cs typeface="Arial"/>
              </a:rPr>
              <a:t>Ngā Tohutoro</a:t>
            </a:r>
          </a:p>
          <a:p>
            <a:pPr defTabSz="269875">
              <a:tabLst>
                <a:tab pos="269875" algn="l"/>
              </a:tabLst>
            </a:pPr>
            <a:r>
              <a:rPr lang="en-NZ" sz="2600" b="1" dirty="0">
                <a:solidFill>
                  <a:srgbClr val="CC3399"/>
                </a:solidFill>
                <a:ea typeface="+mn-lt"/>
                <a:cs typeface="+mn-lt"/>
                <a:hlinkClick r:id="rId3">
                  <a:extLst>
                    <a:ext uri="{A12FA001-AC4F-418D-AE19-62706E023703}">
                      <ahyp:hlinkClr xmlns:ahyp="http://schemas.microsoft.com/office/drawing/2018/hyperlinkcolor" val="tx"/>
                    </a:ext>
                  </a:extLst>
                </a:hlinkClick>
              </a:rPr>
              <a:t>https://teara.govt.nz/mi/te-arawa/page-5</a:t>
            </a:r>
            <a:endParaRPr lang="en-NZ" sz="2600" b="1" dirty="0">
              <a:solidFill>
                <a:srgbClr val="CC3399"/>
              </a:solidFill>
              <a:ea typeface="+mn-lt"/>
              <a:cs typeface="+mn-lt"/>
            </a:endParaRPr>
          </a:p>
          <a:p>
            <a:r>
              <a:rPr lang="en-NZ" sz="2300" b="1" dirty="0">
                <a:solidFill>
                  <a:srgbClr val="CC3399"/>
                </a:solidFill>
                <a:ea typeface="+mn-lt"/>
                <a:cs typeface="+mn-lt"/>
                <a:hlinkClick r:id="rId4">
                  <a:extLst>
                    <a:ext uri="{A12FA001-AC4F-418D-AE19-62706E023703}">
                      <ahyp:hlinkClr xmlns:ahyp="http://schemas.microsoft.com/office/drawing/2018/hyperlinkcolor" val="tx"/>
                    </a:ext>
                  </a:extLst>
                </a:hlinkClick>
              </a:rPr>
              <a:t>https://teara.govt.nz/mi/artwork/1544/nga-parehua-o-te-tarata-ki-rotomahana-i-te-tau-1890</a:t>
            </a:r>
            <a:endParaRPr lang="en-NZ" sz="2300" b="1" dirty="0">
              <a:solidFill>
                <a:srgbClr val="CC3399"/>
              </a:solidFill>
              <a:ea typeface="+mn-lt"/>
              <a:cs typeface="+mn-lt"/>
            </a:endParaRPr>
          </a:p>
          <a:p>
            <a:endParaRPr lang="en-NZ" sz="2000" b="1" dirty="0">
              <a:solidFill>
                <a:srgbClr val="CC3399"/>
              </a:solidFill>
              <a:cs typeface="Arial"/>
            </a:endParaRPr>
          </a:p>
          <a:p>
            <a:pPr marL="0" indent="0">
              <a:buNone/>
            </a:pPr>
            <a:endParaRPr lang="en-NZ" sz="2000" dirty="0">
              <a:solidFill>
                <a:srgbClr val="333333"/>
              </a:solidFill>
              <a:ea typeface="+mn-lt"/>
              <a:cs typeface="+mn-lt"/>
            </a:endParaRPr>
          </a:p>
          <a:p>
            <a:endParaRPr lang="en-NZ" sz="2000" dirty="0">
              <a:solidFill>
                <a:srgbClr val="333333"/>
              </a:solidFill>
              <a:cs typeface="Arial"/>
            </a:endParaRPr>
          </a:p>
          <a:p>
            <a:endParaRPr lang="en-NZ" dirty="0">
              <a:solidFill>
                <a:srgbClr val="000000"/>
              </a:solidFill>
              <a:cs typeface="Arial"/>
            </a:endParaRPr>
          </a:p>
          <a:p>
            <a:endParaRPr lang="en-NZ" dirty="0">
              <a:solidFill>
                <a:schemeClr val="accent1"/>
              </a:solidFill>
              <a:cs typeface="Arial"/>
            </a:endParaRPr>
          </a:p>
          <a:p>
            <a:endParaRPr lang="en-NZ" b="1" dirty="0">
              <a:solidFill>
                <a:schemeClr val="accent1"/>
              </a:solidFill>
              <a:cs typeface="Arial"/>
            </a:endParaRPr>
          </a:p>
          <a:p>
            <a:endParaRPr lang="en-NZ" b="1" dirty="0">
              <a:solidFill>
                <a:schemeClr val="accent1"/>
              </a:solidFill>
              <a:cs typeface="Arial"/>
            </a:endParaRPr>
          </a:p>
          <a:p>
            <a:endParaRPr lang="en-NZ" b="1" dirty="0">
              <a:solidFill>
                <a:schemeClr val="accent1"/>
              </a:solidFill>
              <a:cs typeface="Arial"/>
            </a:endParaRPr>
          </a:p>
        </p:txBody>
      </p:sp>
      <p:pic>
        <p:nvPicPr>
          <p:cNvPr id="4" name="Picture 3" descr="A gold totem pole with a black background&#10;&#10;Description automatically generated">
            <a:extLst>
              <a:ext uri="{FF2B5EF4-FFF2-40B4-BE49-F238E27FC236}">
                <a16:creationId xmlns:a16="http://schemas.microsoft.com/office/drawing/2014/main" id="{C4150668-4CAA-DFE0-0CE6-EBC52BAF400B}"/>
              </a:ext>
            </a:extLst>
          </p:cNvPr>
          <p:cNvPicPr>
            <a:picLocks noChangeAspect="1"/>
          </p:cNvPicPr>
          <p:nvPr/>
        </p:nvPicPr>
        <p:blipFill>
          <a:blip r:embed="rId5">
            <a:duotone>
              <a:schemeClr val="accent1">
                <a:shade val="45000"/>
                <a:satMod val="135000"/>
              </a:schemeClr>
              <a:prstClr val="white"/>
            </a:duotone>
          </a:blip>
          <a:stretch>
            <a:fillRect/>
          </a:stretch>
        </p:blipFill>
        <p:spPr>
          <a:xfrm>
            <a:off x="-488039" y="1825624"/>
            <a:ext cx="1814278" cy="2553942"/>
          </a:xfrm>
          <a:prstGeom prst="rect">
            <a:avLst/>
          </a:prstGeom>
        </p:spPr>
      </p:pic>
      <p:pic>
        <p:nvPicPr>
          <p:cNvPr id="8" name="Picture 7" descr="A black background with brown triangles&#10;&#10;Description automatically generated">
            <a:extLst>
              <a:ext uri="{FF2B5EF4-FFF2-40B4-BE49-F238E27FC236}">
                <a16:creationId xmlns:a16="http://schemas.microsoft.com/office/drawing/2014/main" id="{E07F9322-B1BA-5F40-7DEE-B04D04677121}"/>
              </a:ext>
            </a:extLst>
          </p:cNvPr>
          <p:cNvPicPr>
            <a:picLocks noChangeAspect="1"/>
          </p:cNvPicPr>
          <p:nvPr/>
        </p:nvPicPr>
        <p:blipFill>
          <a:blip r:embed="rId6">
            <a:duotone>
              <a:schemeClr val="accent4">
                <a:shade val="45000"/>
                <a:satMod val="135000"/>
              </a:schemeClr>
              <a:prstClr val="white"/>
            </a:duotone>
          </a:blip>
          <a:stretch>
            <a:fillRect/>
          </a:stretch>
        </p:blipFill>
        <p:spPr>
          <a:xfrm>
            <a:off x="0" y="6071108"/>
            <a:ext cx="12192000" cy="786384"/>
          </a:xfrm>
          <a:prstGeom prst="rect">
            <a:avLst/>
          </a:prstGeom>
        </p:spPr>
      </p:pic>
      <p:pic>
        <p:nvPicPr>
          <p:cNvPr id="5" name="Picture 1">
            <a:extLst>
              <a:ext uri="{FF2B5EF4-FFF2-40B4-BE49-F238E27FC236}">
                <a16:creationId xmlns:a16="http://schemas.microsoft.com/office/drawing/2014/main" id="{1F6E2E13-C54A-2417-9284-1C56FC8CAD64}"/>
              </a:ext>
            </a:extLst>
          </p:cNvPr>
          <p:cNvPicPr>
            <a:picLocks noChangeAspect="1" noChangeArrowheads="1"/>
          </p:cNvPicPr>
          <p:nvPr/>
        </p:nvPicPr>
        <p:blipFill rotWithShape="1">
          <a:blip r:embed="rId7">
            <a:extLst>
              <a:ext uri="{28A0092B-C50C-407E-A947-70E740481C1C}">
                <a14:useLocalDpi xmlns:a14="http://schemas.microsoft.com/office/drawing/2010/main" val="0"/>
              </a:ext>
            </a:extLst>
          </a:blip>
          <a:srcRect b="33386"/>
          <a:stretch/>
        </p:blipFill>
        <p:spPr bwMode="auto">
          <a:xfrm>
            <a:off x="107726" y="78358"/>
            <a:ext cx="1022574" cy="358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6" name="Picture 2" descr="Ngā parehua o Te Tarata ki Rotomahana i te tau 1890">
            <a:extLst>
              <a:ext uri="{FF2B5EF4-FFF2-40B4-BE49-F238E27FC236}">
                <a16:creationId xmlns:a16="http://schemas.microsoft.com/office/drawing/2014/main" id="{5CFC8DF2-3D33-9D65-42F3-D41A89B0A6B5}"/>
              </a:ext>
            </a:extLst>
          </p:cNvPr>
          <p:cNvPicPr>
            <a:picLocks noChangeAspect="1" noChangeArrowheads="1"/>
          </p:cNvPicPr>
          <p:nvPr/>
        </p:nvPicPr>
        <p:blipFill rotWithShape="1">
          <a:blip r:embed="rId8">
            <a:extLst>
              <a:ext uri="{28A0092B-C50C-407E-A947-70E740481C1C}">
                <a14:useLocalDpi xmlns:a14="http://schemas.microsoft.com/office/drawing/2010/main" val="0"/>
              </a:ext>
            </a:extLst>
          </a:blip>
          <a:srcRect l="4922" t="5585" r="4922" b="5585"/>
          <a:stretch/>
        </p:blipFill>
        <p:spPr bwMode="auto">
          <a:xfrm>
            <a:off x="8232717" y="3429000"/>
            <a:ext cx="2806990" cy="2096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8607449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CE60DE-771C-EBD5-44FC-7732EC6E868E}"/>
              </a:ext>
            </a:extLst>
          </p:cNvPr>
          <p:cNvSpPr>
            <a:spLocks noGrp="1"/>
          </p:cNvSpPr>
          <p:nvPr>
            <p:ph type="title"/>
          </p:nvPr>
        </p:nvSpPr>
        <p:spPr>
          <a:xfrm>
            <a:off x="838200" y="365126"/>
            <a:ext cx="10515600" cy="1134754"/>
          </a:xfrm>
        </p:spPr>
        <p:txBody>
          <a:bodyPr>
            <a:noAutofit/>
          </a:bodyPr>
          <a:lstStyle/>
          <a:p>
            <a:r>
              <a:rPr lang="en-NZ" sz="3200" b="1" dirty="0">
                <a:solidFill>
                  <a:schemeClr val="accent1"/>
                </a:solidFill>
                <a:ea typeface="+mj-lt"/>
                <a:cs typeface="+mj-lt"/>
              </a:rPr>
              <a:t>US15976: Identify and explain </a:t>
            </a:r>
            <a:r>
              <a:rPr lang="en-NZ" sz="3200" b="1" dirty="0" err="1">
                <a:solidFill>
                  <a:schemeClr val="accent1"/>
                </a:solidFill>
                <a:ea typeface="+mj-lt"/>
                <a:cs typeface="+mj-lt"/>
              </a:rPr>
              <a:t>te</a:t>
            </a:r>
            <a:r>
              <a:rPr lang="en-NZ" sz="3200" b="1" dirty="0">
                <a:solidFill>
                  <a:schemeClr val="accent1"/>
                </a:solidFill>
                <a:ea typeface="+mj-lt"/>
                <a:cs typeface="+mj-lt"/>
              </a:rPr>
              <a:t> </a:t>
            </a:r>
            <a:r>
              <a:rPr lang="en-NZ" sz="3200" b="1" dirty="0" err="1">
                <a:solidFill>
                  <a:schemeClr val="accent1"/>
                </a:solidFill>
                <a:ea typeface="+mj-lt"/>
                <a:cs typeface="+mj-lt"/>
              </a:rPr>
              <a:t>taiao</a:t>
            </a:r>
            <a:r>
              <a:rPr lang="en-NZ" sz="3200" b="1" dirty="0">
                <a:solidFill>
                  <a:schemeClr val="accent1"/>
                </a:solidFill>
                <a:ea typeface="+mj-lt"/>
                <a:cs typeface="+mj-lt"/>
              </a:rPr>
              <a:t> occurrences in a local context using </a:t>
            </a:r>
            <a:r>
              <a:rPr lang="en-NZ" sz="3200" b="1" dirty="0" err="1">
                <a:solidFill>
                  <a:schemeClr val="accent1"/>
                </a:solidFill>
                <a:ea typeface="+mj-lt"/>
                <a:cs typeface="+mj-lt"/>
              </a:rPr>
              <a:t>pūrākau</a:t>
            </a:r>
            <a:r>
              <a:rPr lang="en-NZ" sz="3200" b="1" dirty="0">
                <a:solidFill>
                  <a:schemeClr val="accent1"/>
                </a:solidFill>
                <a:ea typeface="+mj-lt"/>
                <a:cs typeface="+mj-lt"/>
              </a:rPr>
              <a:t> and </a:t>
            </a:r>
            <a:r>
              <a:rPr lang="en-NZ" sz="3200" b="1" dirty="0" err="1">
                <a:solidFill>
                  <a:schemeClr val="accent1"/>
                </a:solidFill>
                <a:ea typeface="+mj-lt"/>
                <a:cs typeface="+mj-lt"/>
              </a:rPr>
              <a:t>waiata</a:t>
            </a:r>
            <a:endParaRPr lang="en-US" dirty="0" err="1"/>
          </a:p>
        </p:txBody>
      </p:sp>
      <p:sp>
        <p:nvSpPr>
          <p:cNvPr id="3" name="Content Placeholder 2">
            <a:extLst>
              <a:ext uri="{FF2B5EF4-FFF2-40B4-BE49-F238E27FC236}">
                <a16:creationId xmlns:a16="http://schemas.microsoft.com/office/drawing/2014/main" id="{5E69F01B-68C4-4E28-B49B-DC02B800E67F}"/>
              </a:ext>
            </a:extLst>
          </p:cNvPr>
          <p:cNvSpPr>
            <a:spLocks noGrp="1"/>
          </p:cNvSpPr>
          <p:nvPr>
            <p:ph idx="1"/>
          </p:nvPr>
        </p:nvSpPr>
        <p:spPr>
          <a:xfrm>
            <a:off x="838200" y="1709920"/>
            <a:ext cx="10515600" cy="4361189"/>
          </a:xfrm>
          <a:gradFill>
            <a:gsLst>
              <a:gs pos="30000">
                <a:schemeClr val="accent1">
                  <a:lumMod val="5000"/>
                  <a:lumOff val="95000"/>
                </a:schemeClr>
              </a:gs>
              <a:gs pos="86000">
                <a:schemeClr val="accent1">
                  <a:lumMod val="45000"/>
                  <a:lumOff val="55000"/>
                </a:schemeClr>
              </a:gs>
              <a:gs pos="55000">
                <a:schemeClr val="accent4">
                  <a:lumMod val="20000"/>
                  <a:lumOff val="80000"/>
                </a:schemeClr>
              </a:gs>
            </a:gsLst>
            <a:lin ang="5400000" scaled="1"/>
          </a:gradFill>
        </p:spPr>
        <p:txBody>
          <a:bodyPr vert="horz" lIns="91440" tIns="45720" rIns="91440" bIns="45720" rtlCol="0" anchor="t">
            <a:normAutofit/>
          </a:bodyPr>
          <a:lstStyle/>
          <a:p>
            <a:r>
              <a:rPr lang="en-NZ" sz="2400" b="1" dirty="0">
                <a:solidFill>
                  <a:schemeClr val="accent1"/>
                </a:solidFill>
                <a:cs typeface="Arial"/>
              </a:rPr>
              <a:t>Te Hū o Tarawera </a:t>
            </a:r>
            <a:r>
              <a:rPr lang="en-NZ" sz="2400" i="1" dirty="0">
                <a:solidFill>
                  <a:schemeClr val="accent1"/>
                </a:solidFill>
                <a:cs typeface="Arial"/>
              </a:rPr>
              <a:t>(1.2, 2.1, 2.2)</a:t>
            </a:r>
          </a:p>
          <a:p>
            <a:endParaRPr lang="en-NZ" sz="2400" b="1" dirty="0">
              <a:solidFill>
                <a:schemeClr val="accent1"/>
              </a:solidFill>
              <a:cs typeface="Arial"/>
            </a:endParaRPr>
          </a:p>
          <a:p>
            <a:r>
              <a:rPr lang="en-NZ" sz="2000" dirty="0">
                <a:solidFill>
                  <a:schemeClr val="accent1"/>
                </a:solidFill>
                <a:cs typeface="Arial"/>
              </a:rPr>
              <a:t>I te tau 1886, i te wā e mahi ana ia hei kaiārahi mō </a:t>
            </a:r>
            <a:r>
              <a:rPr lang="en-NZ" sz="2000" b="1" dirty="0">
                <a:solidFill>
                  <a:schemeClr val="tx2">
                    <a:lumMod val="50000"/>
                    <a:lumOff val="50000"/>
                  </a:schemeClr>
                </a:solidFill>
                <a:cs typeface="Arial"/>
                <a:hlinkClick r:id="rId3">
                  <a:extLst>
                    <a:ext uri="{A12FA001-AC4F-418D-AE19-62706E023703}">
                      <ahyp:hlinkClr xmlns:ahyp="http://schemas.microsoft.com/office/drawing/2018/hyperlinkcolor" val="tx"/>
                    </a:ext>
                  </a:extLst>
                </a:hlinkClick>
              </a:rPr>
              <a:t>ngā tūāpapa (terraces) o Ō-tū-kapua-rangi me Te Tarata (Pink and White Terraces)</a:t>
            </a:r>
            <a:r>
              <a:rPr lang="en-NZ" sz="2000" dirty="0">
                <a:solidFill>
                  <a:schemeClr val="accent1"/>
                </a:solidFill>
                <a:cs typeface="Arial"/>
              </a:rPr>
              <a:t>, ka kite a Te Paea (Sophie Hinerangi) i te waka wairua e tere ana i ngā wai o Tarawera. E ai ki te tohunga a </a:t>
            </a:r>
            <a:r>
              <a:rPr lang="en-NZ" sz="2000" dirty="0" err="1">
                <a:solidFill>
                  <a:schemeClr val="accent1"/>
                </a:solidFill>
                <a:cs typeface="Arial"/>
              </a:rPr>
              <a:t>Tūhoto</a:t>
            </a:r>
            <a:r>
              <a:rPr lang="en-NZ" sz="2000" dirty="0">
                <a:solidFill>
                  <a:schemeClr val="accent1"/>
                </a:solidFill>
                <a:cs typeface="Arial"/>
              </a:rPr>
              <a:t> Ariki o </a:t>
            </a:r>
            <a:r>
              <a:rPr lang="en-NZ" sz="2000" dirty="0" err="1">
                <a:solidFill>
                  <a:schemeClr val="accent1"/>
                </a:solidFill>
                <a:cs typeface="Arial"/>
              </a:rPr>
              <a:t>Tūhourangi</a:t>
            </a:r>
            <a:r>
              <a:rPr lang="en-NZ" sz="2000" dirty="0">
                <a:solidFill>
                  <a:schemeClr val="accent1"/>
                </a:solidFill>
                <a:cs typeface="Arial"/>
              </a:rPr>
              <a:t>, he </a:t>
            </a:r>
            <a:r>
              <a:rPr lang="en-NZ" sz="2000" dirty="0" err="1">
                <a:solidFill>
                  <a:schemeClr val="accent1"/>
                </a:solidFill>
                <a:cs typeface="Arial"/>
              </a:rPr>
              <a:t>whakatūpato</a:t>
            </a:r>
            <a:r>
              <a:rPr lang="en-NZ" sz="2000" dirty="0">
                <a:solidFill>
                  <a:schemeClr val="accent1"/>
                </a:solidFill>
                <a:cs typeface="Arial"/>
              </a:rPr>
              <a:t> tēnei ...</a:t>
            </a:r>
          </a:p>
          <a:p>
            <a:endParaRPr lang="en-NZ" sz="2000" dirty="0">
              <a:solidFill>
                <a:schemeClr val="accent1"/>
              </a:solidFill>
              <a:cs typeface="Arial"/>
            </a:endParaRPr>
          </a:p>
          <a:p>
            <a:pPr marL="0" indent="0" algn="r">
              <a:buNone/>
            </a:pPr>
            <a:r>
              <a:rPr lang="en-NZ" sz="1800" b="1" dirty="0">
                <a:solidFill>
                  <a:srgbClr val="CC3399"/>
                </a:solidFill>
                <a:cs typeface="Arial"/>
              </a:rPr>
              <a:t>Ngā Tohutoro </a:t>
            </a:r>
          </a:p>
          <a:p>
            <a:pPr algn="r"/>
            <a:r>
              <a:rPr lang="en-NZ" sz="1400" b="1" dirty="0">
                <a:solidFill>
                  <a:srgbClr val="CC3399"/>
                </a:solidFill>
                <a:ea typeface="+mn-lt"/>
                <a:cs typeface="+mn-lt"/>
                <a:hlinkClick r:id="rId4">
                  <a:extLst>
                    <a:ext uri="{A12FA001-AC4F-418D-AE19-62706E023703}">
                      <ahyp:hlinkClr xmlns:ahyp="http://schemas.microsoft.com/office/drawing/2018/hyperlinkcolor" val="tx"/>
                    </a:ext>
                  </a:extLst>
                </a:hlinkClick>
              </a:rPr>
              <a:t>https://teara.govt.nz/mi/te-arawa/page-5</a:t>
            </a:r>
            <a:endParaRPr lang="en-NZ" sz="1400" b="1" dirty="0">
              <a:solidFill>
                <a:srgbClr val="CC3399"/>
              </a:solidFill>
              <a:cs typeface="Arial"/>
            </a:endParaRPr>
          </a:p>
          <a:p>
            <a:pPr algn="r"/>
            <a:r>
              <a:rPr lang="en-NZ" sz="1400" b="1" dirty="0">
                <a:solidFill>
                  <a:srgbClr val="CC3399"/>
                </a:solidFill>
                <a:ea typeface="+mn-lt"/>
                <a:cs typeface="+mn-lt"/>
              </a:rPr>
              <a:t>https://www.youtube.com/watch?v=4VLesTdlQXU=</a:t>
            </a:r>
          </a:p>
          <a:p>
            <a:pPr algn="r"/>
            <a:r>
              <a:rPr lang="en-NZ" sz="1400" b="1" dirty="0">
                <a:solidFill>
                  <a:srgbClr val="CC3399"/>
                </a:solidFill>
                <a:ea typeface="+mn-lt"/>
                <a:cs typeface="+mn-lt"/>
                <a:hlinkClick r:id="rId3">
                  <a:extLst>
                    <a:ext uri="{A12FA001-AC4F-418D-AE19-62706E023703}">
                      <ahyp:hlinkClr xmlns:ahyp="http://schemas.microsoft.com/office/drawing/2018/hyperlinkcolor" val="tx"/>
                    </a:ext>
                  </a:extLst>
                </a:hlinkClick>
              </a:rPr>
              <a:t>https://www.odt.co.nz/news/national/pink-and-white-terraces-buried-under-lake-scientists</a:t>
            </a:r>
          </a:p>
          <a:p>
            <a:pPr algn="r"/>
            <a:endParaRPr lang="en-NZ" sz="2000" b="1" dirty="0">
              <a:solidFill>
                <a:srgbClr val="CC3399"/>
              </a:solidFill>
              <a:cs typeface="Arial"/>
              <a:hlinkClick r:id="rId3">
                <a:extLst>
                  <a:ext uri="{A12FA001-AC4F-418D-AE19-62706E023703}">
                    <ahyp:hlinkClr xmlns:ahyp="http://schemas.microsoft.com/office/drawing/2018/hyperlinkcolor" val="tx"/>
                  </a:ext>
                </a:extLst>
              </a:hlinkClick>
            </a:endParaRPr>
          </a:p>
          <a:p>
            <a:endParaRPr lang="en-NZ" sz="2000" dirty="0">
              <a:solidFill>
                <a:srgbClr val="CC3399"/>
              </a:solidFill>
              <a:cs typeface="Arial"/>
            </a:endParaRPr>
          </a:p>
          <a:p>
            <a:endParaRPr lang="en-NZ" b="1" dirty="0">
              <a:solidFill>
                <a:srgbClr val="156082"/>
              </a:solidFill>
              <a:cs typeface="Arial"/>
            </a:endParaRPr>
          </a:p>
          <a:p>
            <a:endParaRPr lang="en-NZ" b="1" dirty="0">
              <a:solidFill>
                <a:srgbClr val="156082"/>
              </a:solidFill>
              <a:cs typeface="Arial"/>
            </a:endParaRPr>
          </a:p>
        </p:txBody>
      </p:sp>
      <p:pic>
        <p:nvPicPr>
          <p:cNvPr id="4" name="Picture 3" descr="A gold totem pole with a black background&#10;&#10;Description automatically generated">
            <a:extLst>
              <a:ext uri="{FF2B5EF4-FFF2-40B4-BE49-F238E27FC236}">
                <a16:creationId xmlns:a16="http://schemas.microsoft.com/office/drawing/2014/main" id="{C4150668-4CAA-DFE0-0CE6-EBC52BAF400B}"/>
              </a:ext>
            </a:extLst>
          </p:cNvPr>
          <p:cNvPicPr>
            <a:picLocks noChangeAspect="1"/>
          </p:cNvPicPr>
          <p:nvPr/>
        </p:nvPicPr>
        <p:blipFill>
          <a:blip r:embed="rId5">
            <a:duotone>
              <a:schemeClr val="accent1">
                <a:shade val="45000"/>
                <a:satMod val="135000"/>
              </a:schemeClr>
              <a:prstClr val="white"/>
            </a:duotone>
          </a:blip>
          <a:stretch>
            <a:fillRect/>
          </a:stretch>
        </p:blipFill>
        <p:spPr>
          <a:xfrm>
            <a:off x="-488039" y="1825624"/>
            <a:ext cx="1814278" cy="2553942"/>
          </a:xfrm>
          <a:prstGeom prst="rect">
            <a:avLst/>
          </a:prstGeom>
        </p:spPr>
      </p:pic>
      <p:pic>
        <p:nvPicPr>
          <p:cNvPr id="8" name="Picture 7" descr="A black background with brown triangles&#10;&#10;Description automatically generated">
            <a:extLst>
              <a:ext uri="{FF2B5EF4-FFF2-40B4-BE49-F238E27FC236}">
                <a16:creationId xmlns:a16="http://schemas.microsoft.com/office/drawing/2014/main" id="{E07F9322-B1BA-5F40-7DEE-B04D04677121}"/>
              </a:ext>
            </a:extLst>
          </p:cNvPr>
          <p:cNvPicPr>
            <a:picLocks noChangeAspect="1"/>
          </p:cNvPicPr>
          <p:nvPr/>
        </p:nvPicPr>
        <p:blipFill>
          <a:blip r:embed="rId6">
            <a:duotone>
              <a:schemeClr val="accent4">
                <a:shade val="45000"/>
                <a:satMod val="135000"/>
              </a:schemeClr>
              <a:prstClr val="white"/>
            </a:duotone>
          </a:blip>
          <a:stretch>
            <a:fillRect/>
          </a:stretch>
        </p:blipFill>
        <p:spPr>
          <a:xfrm>
            <a:off x="0" y="6071108"/>
            <a:ext cx="12192000" cy="786384"/>
          </a:xfrm>
          <a:prstGeom prst="rect">
            <a:avLst/>
          </a:prstGeom>
        </p:spPr>
      </p:pic>
      <p:pic>
        <p:nvPicPr>
          <p:cNvPr id="5" name="Picture 1">
            <a:extLst>
              <a:ext uri="{FF2B5EF4-FFF2-40B4-BE49-F238E27FC236}">
                <a16:creationId xmlns:a16="http://schemas.microsoft.com/office/drawing/2014/main" id="{1F6E2E13-C54A-2417-9284-1C56FC8CAD64}"/>
              </a:ext>
            </a:extLst>
          </p:cNvPr>
          <p:cNvPicPr>
            <a:picLocks noChangeAspect="1" noChangeArrowheads="1"/>
          </p:cNvPicPr>
          <p:nvPr/>
        </p:nvPicPr>
        <p:blipFill rotWithShape="1">
          <a:blip r:embed="rId7">
            <a:extLst>
              <a:ext uri="{28A0092B-C50C-407E-A947-70E740481C1C}">
                <a14:useLocalDpi xmlns:a14="http://schemas.microsoft.com/office/drawing/2010/main" val="0"/>
              </a:ext>
            </a:extLst>
          </a:blip>
          <a:srcRect b="33386"/>
          <a:stretch/>
        </p:blipFill>
        <p:spPr bwMode="auto">
          <a:xfrm>
            <a:off x="107726" y="78358"/>
            <a:ext cx="1022574" cy="358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6" name="Picture 2" descr="Pink and White Terraces buried under lake: Scientists | Otago Daily Times  Online News">
            <a:extLst>
              <a:ext uri="{FF2B5EF4-FFF2-40B4-BE49-F238E27FC236}">
                <a16:creationId xmlns:a16="http://schemas.microsoft.com/office/drawing/2014/main" id="{92700E91-DF77-7488-1A87-EF0C3DEDCFC7}"/>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891706" y="3873069"/>
            <a:ext cx="2645244" cy="214978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8133874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E69F01B-68C4-4E28-B49B-DC02B800E67F}"/>
              </a:ext>
            </a:extLst>
          </p:cNvPr>
          <p:cNvSpPr>
            <a:spLocks noGrp="1"/>
          </p:cNvSpPr>
          <p:nvPr>
            <p:ph idx="1"/>
          </p:nvPr>
        </p:nvSpPr>
        <p:spPr>
          <a:xfrm>
            <a:off x="838200" y="1047750"/>
            <a:ext cx="10515600" cy="5023358"/>
          </a:xfrm>
          <a:gradFill>
            <a:gsLst>
              <a:gs pos="30000">
                <a:schemeClr val="accent1">
                  <a:lumMod val="5000"/>
                  <a:lumOff val="95000"/>
                </a:schemeClr>
              </a:gs>
              <a:gs pos="86000">
                <a:schemeClr val="accent1">
                  <a:lumMod val="45000"/>
                  <a:lumOff val="55000"/>
                </a:schemeClr>
              </a:gs>
              <a:gs pos="55000">
                <a:schemeClr val="accent4">
                  <a:lumMod val="20000"/>
                  <a:lumOff val="80000"/>
                </a:schemeClr>
              </a:gs>
            </a:gsLst>
            <a:lin ang="5400000" scaled="1"/>
          </a:gradFill>
        </p:spPr>
        <p:txBody>
          <a:bodyPr>
            <a:normAutofit/>
          </a:bodyPr>
          <a:lstStyle/>
          <a:p>
            <a:pPr marL="0" indent="0" algn="ctr">
              <a:buNone/>
            </a:pPr>
            <a:endParaRPr lang="en-NZ" dirty="0"/>
          </a:p>
          <a:p>
            <a:pPr marL="0" indent="0" algn="ctr">
              <a:buNone/>
            </a:pPr>
            <a:r>
              <a:rPr lang="en-NZ" b="1" dirty="0">
                <a:solidFill>
                  <a:schemeClr val="accent1"/>
                </a:solidFill>
              </a:rPr>
              <a:t>He urupounamu, he urupare</a:t>
            </a:r>
          </a:p>
          <a:p>
            <a:pPr marL="0" indent="0" algn="ctr">
              <a:buNone/>
            </a:pPr>
            <a:endParaRPr lang="en-NZ" b="1" dirty="0">
              <a:solidFill>
                <a:schemeClr val="accent1"/>
              </a:solidFill>
            </a:endParaRPr>
          </a:p>
          <a:p>
            <a:pPr marL="0" indent="0" algn="ctr">
              <a:buNone/>
            </a:pPr>
            <a:r>
              <a:rPr lang="en-NZ" b="1" dirty="0">
                <a:solidFill>
                  <a:schemeClr val="accent1"/>
                </a:solidFill>
              </a:rPr>
              <a:t>Kia tau ngā tauwhirotanga a te Mea Ngaro</a:t>
            </a:r>
          </a:p>
          <a:p>
            <a:pPr marL="0" indent="0" algn="ctr">
              <a:buNone/>
            </a:pPr>
            <a:r>
              <a:rPr lang="en-NZ" b="1" dirty="0">
                <a:solidFill>
                  <a:schemeClr val="accent1"/>
                </a:solidFill>
              </a:rPr>
              <a:t>ki runga i tēnā, i tēnā o tātau</a:t>
            </a:r>
          </a:p>
          <a:p>
            <a:pPr marL="0" indent="0" algn="ctr">
              <a:buNone/>
            </a:pPr>
            <a:endParaRPr lang="en-NZ" b="1" dirty="0">
              <a:solidFill>
                <a:schemeClr val="accent1"/>
              </a:solidFill>
            </a:endParaRPr>
          </a:p>
          <a:p>
            <a:pPr marL="0" indent="0" algn="ctr">
              <a:buNone/>
            </a:pPr>
            <a:endParaRPr lang="en-NZ" b="1" dirty="0">
              <a:solidFill>
                <a:schemeClr val="accent1"/>
              </a:solidFill>
            </a:endParaRPr>
          </a:p>
          <a:p>
            <a:pPr marL="0" indent="0" algn="ctr">
              <a:buNone/>
            </a:pPr>
            <a:r>
              <a:rPr lang="en-NZ" sz="2600" b="1" dirty="0">
                <a:solidFill>
                  <a:srgbClr val="CC3399"/>
                </a:solidFill>
                <a:hlinkClick r:id="rId3">
                  <a:extLst>
                    <a:ext uri="{A12FA001-AC4F-418D-AE19-62706E023703}">
                      <ahyp:hlinkClr xmlns:ahyp="http://schemas.microsoft.com/office/drawing/2018/hyperlinkcolor" val="tx"/>
                    </a:ext>
                  </a:extLst>
                </a:hlinkClick>
              </a:rPr>
              <a:t>lauren.tetai@nzqa.govt.nz</a:t>
            </a:r>
            <a:r>
              <a:rPr lang="en-NZ" sz="2600" b="1" dirty="0">
                <a:solidFill>
                  <a:srgbClr val="CC3399"/>
                </a:solidFill>
              </a:rPr>
              <a:t>		</a:t>
            </a:r>
            <a:r>
              <a:rPr lang="en-NZ" sz="2600" b="1" dirty="0">
                <a:solidFill>
                  <a:srgbClr val="CC3399"/>
                </a:solidFill>
                <a:hlinkClick r:id="rId4">
                  <a:extLst>
                    <a:ext uri="{A12FA001-AC4F-418D-AE19-62706E023703}">
                      <ahyp:hlinkClr xmlns:ahyp="http://schemas.microsoft.com/office/drawing/2018/hyperlinkcolor" val="tx"/>
                    </a:ext>
                  </a:extLst>
                </a:hlinkClick>
              </a:rPr>
              <a:t>anthony.karauria@nzqa.govt.nz</a:t>
            </a:r>
            <a:endParaRPr lang="en-NZ" sz="2600" b="1" dirty="0">
              <a:solidFill>
                <a:srgbClr val="CC3399"/>
              </a:solidFill>
            </a:endParaRPr>
          </a:p>
          <a:p>
            <a:pPr marL="0" indent="0" algn="ctr">
              <a:buNone/>
            </a:pPr>
            <a:endParaRPr lang="en-NZ" sz="2400" b="1" dirty="0">
              <a:solidFill>
                <a:srgbClr val="CC3399"/>
              </a:solidFill>
            </a:endParaRPr>
          </a:p>
          <a:p>
            <a:pPr marL="0" indent="0" algn="r">
              <a:buNone/>
            </a:pPr>
            <a:r>
              <a:rPr lang="en-NZ" b="1" i="1" dirty="0">
                <a:solidFill>
                  <a:schemeClr val="accent4">
                    <a:lumMod val="20000"/>
                    <a:lumOff val="80000"/>
                  </a:schemeClr>
                </a:solidFill>
                <a:latin typeface="Aptos" panose="020B0004020202020204" pitchFamily="34" charset="0"/>
                <a:cs typeface="Arial" panose="020B0604020202020204" pitchFamily="34" charset="0"/>
              </a:rPr>
              <a:t>Ko au te taiao, ko te taiao ko au</a:t>
            </a:r>
            <a:endParaRPr lang="en-NZ" b="1" dirty="0">
              <a:solidFill>
                <a:srgbClr val="CC3399"/>
              </a:solidFill>
              <a:latin typeface="Aptos" panose="020B0004020202020204" pitchFamily="34" charset="0"/>
            </a:endParaRPr>
          </a:p>
          <a:p>
            <a:pPr marL="0" indent="0" algn="ctr">
              <a:buNone/>
            </a:pPr>
            <a:endParaRPr lang="en-NZ" dirty="0"/>
          </a:p>
        </p:txBody>
      </p:sp>
      <p:pic>
        <p:nvPicPr>
          <p:cNvPr id="12" name="Picture 1">
            <a:extLst>
              <a:ext uri="{FF2B5EF4-FFF2-40B4-BE49-F238E27FC236}">
                <a16:creationId xmlns:a16="http://schemas.microsoft.com/office/drawing/2014/main" id="{6EAB58D0-E8AE-214E-C363-A357B4B7815C}"/>
              </a:ext>
            </a:extLst>
          </p:cNvPr>
          <p:cNvPicPr>
            <a:picLocks noChangeAspect="1" noChangeArrowheads="1"/>
          </p:cNvPicPr>
          <p:nvPr/>
        </p:nvPicPr>
        <p:blipFill rotWithShape="1">
          <a:blip r:embed="rId5">
            <a:extLst>
              <a:ext uri="{28A0092B-C50C-407E-A947-70E740481C1C}">
                <a14:useLocalDpi xmlns:a14="http://schemas.microsoft.com/office/drawing/2010/main" val="0"/>
              </a:ext>
            </a:extLst>
          </a:blip>
          <a:srcRect b="33386"/>
          <a:stretch/>
        </p:blipFill>
        <p:spPr bwMode="auto">
          <a:xfrm>
            <a:off x="59272" y="74855"/>
            <a:ext cx="1667404" cy="5853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 name="Picture 3" descr="A gold totem pole with a black background&#10;&#10;Description automatically generated">
            <a:extLst>
              <a:ext uri="{FF2B5EF4-FFF2-40B4-BE49-F238E27FC236}">
                <a16:creationId xmlns:a16="http://schemas.microsoft.com/office/drawing/2014/main" id="{C4150668-4CAA-DFE0-0CE6-EBC52BAF400B}"/>
              </a:ext>
            </a:extLst>
          </p:cNvPr>
          <p:cNvPicPr>
            <a:picLocks noChangeAspect="1"/>
          </p:cNvPicPr>
          <p:nvPr/>
        </p:nvPicPr>
        <p:blipFill>
          <a:blip r:embed="rId6">
            <a:duotone>
              <a:schemeClr val="accent1">
                <a:shade val="45000"/>
                <a:satMod val="135000"/>
              </a:schemeClr>
              <a:prstClr val="white"/>
            </a:duotone>
          </a:blip>
          <a:stretch>
            <a:fillRect/>
          </a:stretch>
        </p:blipFill>
        <p:spPr>
          <a:xfrm>
            <a:off x="-488039" y="1825624"/>
            <a:ext cx="1814278" cy="2553942"/>
          </a:xfrm>
          <a:prstGeom prst="rect">
            <a:avLst/>
          </a:prstGeom>
        </p:spPr>
      </p:pic>
      <p:pic>
        <p:nvPicPr>
          <p:cNvPr id="8" name="Picture 7" descr="A black background with brown triangles&#10;&#10;Description automatically generated">
            <a:extLst>
              <a:ext uri="{FF2B5EF4-FFF2-40B4-BE49-F238E27FC236}">
                <a16:creationId xmlns:a16="http://schemas.microsoft.com/office/drawing/2014/main" id="{E07F9322-B1BA-5F40-7DEE-B04D04677121}"/>
              </a:ext>
            </a:extLst>
          </p:cNvPr>
          <p:cNvPicPr>
            <a:picLocks noChangeAspect="1"/>
          </p:cNvPicPr>
          <p:nvPr/>
        </p:nvPicPr>
        <p:blipFill>
          <a:blip r:embed="rId7">
            <a:duotone>
              <a:schemeClr val="accent4">
                <a:shade val="45000"/>
                <a:satMod val="135000"/>
              </a:schemeClr>
              <a:prstClr val="white"/>
            </a:duotone>
          </a:blip>
          <a:stretch>
            <a:fillRect/>
          </a:stretch>
        </p:blipFill>
        <p:spPr>
          <a:xfrm>
            <a:off x="0" y="6071108"/>
            <a:ext cx="12192000" cy="786384"/>
          </a:xfrm>
          <a:prstGeom prst="rect">
            <a:avLst/>
          </a:prstGeom>
        </p:spPr>
      </p:pic>
    </p:spTree>
    <p:extLst>
      <p:ext uri="{BB962C8B-B14F-4D97-AF65-F5344CB8AC3E}">
        <p14:creationId xmlns:p14="http://schemas.microsoft.com/office/powerpoint/2010/main" val="42632872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CE60DE-771C-EBD5-44FC-7732EC6E868E}"/>
              </a:ext>
            </a:extLst>
          </p:cNvPr>
          <p:cNvSpPr>
            <a:spLocks noGrp="1"/>
          </p:cNvSpPr>
          <p:nvPr>
            <p:ph type="title"/>
          </p:nvPr>
        </p:nvSpPr>
        <p:spPr>
          <a:xfrm>
            <a:off x="838200" y="365126"/>
            <a:ext cx="10515600" cy="1134754"/>
          </a:xfrm>
        </p:spPr>
        <p:txBody>
          <a:bodyPr>
            <a:normAutofit/>
          </a:bodyPr>
          <a:lstStyle/>
          <a:p>
            <a:r>
              <a:rPr lang="en-NZ" b="1" dirty="0">
                <a:solidFill>
                  <a:schemeClr val="accent1"/>
                </a:solidFill>
                <a:cs typeface="Arial" panose="020B0604020202020204" pitchFamily="34" charset="0"/>
              </a:rPr>
              <a:t>Māori Qualifications Services (MQS)</a:t>
            </a:r>
          </a:p>
        </p:txBody>
      </p:sp>
      <p:sp>
        <p:nvSpPr>
          <p:cNvPr id="3" name="Content Placeholder 2">
            <a:extLst>
              <a:ext uri="{FF2B5EF4-FFF2-40B4-BE49-F238E27FC236}">
                <a16:creationId xmlns:a16="http://schemas.microsoft.com/office/drawing/2014/main" id="{5E69F01B-68C4-4E28-B49B-DC02B800E67F}"/>
              </a:ext>
            </a:extLst>
          </p:cNvPr>
          <p:cNvSpPr>
            <a:spLocks noGrp="1"/>
          </p:cNvSpPr>
          <p:nvPr>
            <p:ph idx="1"/>
          </p:nvPr>
        </p:nvSpPr>
        <p:spPr>
          <a:xfrm>
            <a:off x="838200" y="1644605"/>
            <a:ext cx="10515600" cy="3511595"/>
          </a:xfrm>
          <a:gradFill>
            <a:gsLst>
              <a:gs pos="30000">
                <a:schemeClr val="accent1">
                  <a:lumMod val="5000"/>
                  <a:lumOff val="95000"/>
                </a:schemeClr>
              </a:gs>
              <a:gs pos="86000">
                <a:schemeClr val="accent1">
                  <a:lumMod val="45000"/>
                  <a:lumOff val="55000"/>
                </a:schemeClr>
              </a:gs>
              <a:gs pos="55000">
                <a:schemeClr val="accent4">
                  <a:lumMod val="20000"/>
                  <a:lumOff val="80000"/>
                </a:schemeClr>
              </a:gs>
            </a:gsLst>
            <a:lin ang="5400000" scaled="1"/>
          </a:gradFill>
        </p:spPr>
        <p:txBody>
          <a:bodyPr vert="horz" lIns="91440" tIns="45720" rIns="91440" bIns="45720" rtlCol="0" anchor="t">
            <a:normAutofit/>
          </a:bodyPr>
          <a:lstStyle/>
          <a:p>
            <a:endParaRPr lang="en-NZ" sz="3200" b="1" dirty="0">
              <a:solidFill>
                <a:schemeClr val="accent1"/>
              </a:solidFill>
              <a:latin typeface="Arial" panose="020B0604020202020204" pitchFamily="34" charset="0"/>
              <a:cs typeface="Arial" panose="020B0604020202020204" pitchFamily="34" charset="0"/>
            </a:endParaRPr>
          </a:p>
          <a:p>
            <a:r>
              <a:rPr lang="en-NZ" sz="3200" b="1" dirty="0">
                <a:solidFill>
                  <a:schemeClr val="accent1"/>
                </a:solidFill>
                <a:cs typeface="Arial" panose="020B0604020202020204" pitchFamily="34" charset="0"/>
              </a:rPr>
              <a:t>Develop and review qualifications and unit standards</a:t>
            </a:r>
          </a:p>
          <a:p>
            <a:endParaRPr lang="en-NZ" sz="3200" b="1" dirty="0">
              <a:solidFill>
                <a:schemeClr val="accent1"/>
              </a:solidFill>
              <a:cs typeface="Arial" panose="020B0604020202020204" pitchFamily="34" charset="0"/>
            </a:endParaRPr>
          </a:p>
          <a:p>
            <a:r>
              <a:rPr lang="en-NZ" sz="3200" b="1" dirty="0">
                <a:solidFill>
                  <a:schemeClr val="accent1"/>
                </a:solidFill>
                <a:cs typeface="Arial" panose="020B0604020202020204" pitchFamily="34" charset="0"/>
              </a:rPr>
              <a:t>Develop assessment support material</a:t>
            </a:r>
          </a:p>
        </p:txBody>
      </p:sp>
      <p:pic>
        <p:nvPicPr>
          <p:cNvPr id="12" name="Picture 1">
            <a:extLst>
              <a:ext uri="{FF2B5EF4-FFF2-40B4-BE49-F238E27FC236}">
                <a16:creationId xmlns:a16="http://schemas.microsoft.com/office/drawing/2014/main" id="{6EAB58D0-E8AE-214E-C363-A357B4B7815C}"/>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b="33386"/>
          <a:stretch/>
        </p:blipFill>
        <p:spPr bwMode="auto">
          <a:xfrm>
            <a:off x="107726" y="78358"/>
            <a:ext cx="1022574" cy="358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 name="Picture 3" descr="A gold totem pole with a black background&#10;&#10;Description automatically generated">
            <a:extLst>
              <a:ext uri="{FF2B5EF4-FFF2-40B4-BE49-F238E27FC236}">
                <a16:creationId xmlns:a16="http://schemas.microsoft.com/office/drawing/2014/main" id="{C4150668-4CAA-DFE0-0CE6-EBC52BAF400B}"/>
              </a:ext>
            </a:extLst>
          </p:cNvPr>
          <p:cNvPicPr>
            <a:picLocks noChangeAspect="1"/>
          </p:cNvPicPr>
          <p:nvPr/>
        </p:nvPicPr>
        <p:blipFill>
          <a:blip r:embed="rId4">
            <a:duotone>
              <a:schemeClr val="accent1">
                <a:shade val="45000"/>
                <a:satMod val="135000"/>
              </a:schemeClr>
              <a:prstClr val="white"/>
            </a:duotone>
          </a:blip>
          <a:stretch>
            <a:fillRect/>
          </a:stretch>
        </p:blipFill>
        <p:spPr>
          <a:xfrm>
            <a:off x="-488039" y="1825624"/>
            <a:ext cx="1814278" cy="2553942"/>
          </a:xfrm>
          <a:prstGeom prst="rect">
            <a:avLst/>
          </a:prstGeom>
        </p:spPr>
      </p:pic>
      <p:pic>
        <p:nvPicPr>
          <p:cNvPr id="8" name="Picture 7" descr="A black background with brown triangles&#10;&#10;Description automatically generated">
            <a:extLst>
              <a:ext uri="{FF2B5EF4-FFF2-40B4-BE49-F238E27FC236}">
                <a16:creationId xmlns:a16="http://schemas.microsoft.com/office/drawing/2014/main" id="{E07F9322-B1BA-5F40-7DEE-B04D04677121}"/>
              </a:ext>
            </a:extLst>
          </p:cNvPr>
          <p:cNvPicPr>
            <a:picLocks noChangeAspect="1"/>
          </p:cNvPicPr>
          <p:nvPr/>
        </p:nvPicPr>
        <p:blipFill>
          <a:blip r:embed="rId5">
            <a:duotone>
              <a:schemeClr val="accent4">
                <a:shade val="45000"/>
                <a:satMod val="135000"/>
              </a:schemeClr>
              <a:prstClr val="white"/>
            </a:duotone>
          </a:blip>
          <a:stretch>
            <a:fillRect/>
          </a:stretch>
        </p:blipFill>
        <p:spPr>
          <a:xfrm>
            <a:off x="0" y="6071108"/>
            <a:ext cx="12192000" cy="786384"/>
          </a:xfrm>
          <a:prstGeom prst="rect">
            <a:avLst/>
          </a:prstGeom>
        </p:spPr>
      </p:pic>
    </p:spTree>
    <p:extLst>
      <p:ext uri="{BB962C8B-B14F-4D97-AF65-F5344CB8AC3E}">
        <p14:creationId xmlns:p14="http://schemas.microsoft.com/office/powerpoint/2010/main" val="33584580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CE60DE-771C-EBD5-44FC-7732EC6E868E}"/>
              </a:ext>
            </a:extLst>
          </p:cNvPr>
          <p:cNvSpPr>
            <a:spLocks noGrp="1"/>
          </p:cNvSpPr>
          <p:nvPr>
            <p:ph type="title"/>
          </p:nvPr>
        </p:nvSpPr>
        <p:spPr>
          <a:xfrm>
            <a:off x="838200" y="365126"/>
            <a:ext cx="10515600" cy="1134754"/>
          </a:xfrm>
        </p:spPr>
        <p:txBody>
          <a:bodyPr/>
          <a:lstStyle/>
          <a:p>
            <a:pPr algn="ctr"/>
            <a:r>
              <a:rPr lang="en-NZ" b="1" dirty="0">
                <a:solidFill>
                  <a:schemeClr val="accent1"/>
                </a:solidFill>
              </a:rPr>
              <a:t>Moderation</a:t>
            </a:r>
          </a:p>
        </p:txBody>
      </p:sp>
      <p:sp>
        <p:nvSpPr>
          <p:cNvPr id="3" name="Content Placeholder 2">
            <a:extLst>
              <a:ext uri="{FF2B5EF4-FFF2-40B4-BE49-F238E27FC236}">
                <a16:creationId xmlns:a16="http://schemas.microsoft.com/office/drawing/2014/main" id="{5E69F01B-68C4-4E28-B49B-DC02B800E67F}"/>
              </a:ext>
            </a:extLst>
          </p:cNvPr>
          <p:cNvSpPr>
            <a:spLocks noGrp="1"/>
          </p:cNvSpPr>
          <p:nvPr>
            <p:ph idx="1"/>
          </p:nvPr>
        </p:nvSpPr>
        <p:spPr>
          <a:xfrm>
            <a:off x="838200" y="1454105"/>
            <a:ext cx="10515600" cy="4476795"/>
          </a:xfrm>
          <a:gradFill>
            <a:gsLst>
              <a:gs pos="30000">
                <a:schemeClr val="accent1">
                  <a:lumMod val="5000"/>
                  <a:lumOff val="95000"/>
                </a:schemeClr>
              </a:gs>
              <a:gs pos="86000">
                <a:schemeClr val="accent1">
                  <a:lumMod val="45000"/>
                  <a:lumOff val="55000"/>
                </a:schemeClr>
              </a:gs>
              <a:gs pos="55000">
                <a:schemeClr val="accent4">
                  <a:lumMod val="20000"/>
                  <a:lumOff val="80000"/>
                </a:schemeClr>
              </a:gs>
            </a:gsLst>
            <a:lin ang="5400000" scaled="1"/>
          </a:gradFill>
        </p:spPr>
        <p:txBody>
          <a:bodyPr vert="horz" lIns="91440" tIns="45720" rIns="91440" bIns="45720" rtlCol="0" anchor="t">
            <a:normAutofit/>
          </a:bodyPr>
          <a:lstStyle/>
          <a:p>
            <a:r>
              <a:rPr lang="en-NZ" b="1" dirty="0">
                <a:solidFill>
                  <a:schemeClr val="accent1"/>
                </a:solidFill>
              </a:rPr>
              <a:t>2024: six learner samples from 2024 (mixed grades)</a:t>
            </a:r>
          </a:p>
          <a:p>
            <a:endParaRPr lang="en-NZ" b="1" dirty="0">
              <a:solidFill>
                <a:schemeClr val="accent1"/>
              </a:solidFill>
            </a:endParaRPr>
          </a:p>
          <a:p>
            <a:r>
              <a:rPr lang="en-NZ" b="1" dirty="0">
                <a:solidFill>
                  <a:schemeClr val="accent1"/>
                </a:solidFill>
              </a:rPr>
              <a:t>Kāhui/Fono approach (mātauranga Māori/Pacific knowledge)</a:t>
            </a:r>
          </a:p>
          <a:p>
            <a:endParaRPr lang="en-NZ" dirty="0"/>
          </a:p>
          <a:p>
            <a:r>
              <a:rPr lang="en-NZ" b="1" dirty="0">
                <a:solidFill>
                  <a:schemeClr val="accent1"/>
                </a:solidFill>
              </a:rPr>
              <a:t>Assessor support (eg, annotated exemplars, Pūtake modules, workshops)</a:t>
            </a:r>
          </a:p>
        </p:txBody>
      </p:sp>
      <p:pic>
        <p:nvPicPr>
          <p:cNvPr id="12" name="Picture 1">
            <a:extLst>
              <a:ext uri="{FF2B5EF4-FFF2-40B4-BE49-F238E27FC236}">
                <a16:creationId xmlns:a16="http://schemas.microsoft.com/office/drawing/2014/main" id="{6EAB58D0-E8AE-214E-C363-A357B4B7815C}"/>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b="33386"/>
          <a:stretch/>
        </p:blipFill>
        <p:spPr bwMode="auto">
          <a:xfrm>
            <a:off x="59272" y="74855"/>
            <a:ext cx="1667404" cy="5853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 name="Picture 3" descr="A gold totem pole with a black background&#10;&#10;Description automatically generated">
            <a:extLst>
              <a:ext uri="{FF2B5EF4-FFF2-40B4-BE49-F238E27FC236}">
                <a16:creationId xmlns:a16="http://schemas.microsoft.com/office/drawing/2014/main" id="{C4150668-4CAA-DFE0-0CE6-EBC52BAF400B}"/>
              </a:ext>
            </a:extLst>
          </p:cNvPr>
          <p:cNvPicPr>
            <a:picLocks noChangeAspect="1"/>
          </p:cNvPicPr>
          <p:nvPr/>
        </p:nvPicPr>
        <p:blipFill>
          <a:blip r:embed="rId4">
            <a:duotone>
              <a:schemeClr val="accent1">
                <a:shade val="45000"/>
                <a:satMod val="135000"/>
              </a:schemeClr>
              <a:prstClr val="white"/>
            </a:duotone>
          </a:blip>
          <a:stretch>
            <a:fillRect/>
          </a:stretch>
        </p:blipFill>
        <p:spPr>
          <a:xfrm>
            <a:off x="-488039" y="1825624"/>
            <a:ext cx="1814278" cy="2553942"/>
          </a:xfrm>
          <a:prstGeom prst="rect">
            <a:avLst/>
          </a:prstGeom>
        </p:spPr>
      </p:pic>
      <p:pic>
        <p:nvPicPr>
          <p:cNvPr id="8" name="Picture 7" descr="A black background with brown triangles&#10;&#10;Description automatically generated">
            <a:extLst>
              <a:ext uri="{FF2B5EF4-FFF2-40B4-BE49-F238E27FC236}">
                <a16:creationId xmlns:a16="http://schemas.microsoft.com/office/drawing/2014/main" id="{E07F9322-B1BA-5F40-7DEE-B04D04677121}"/>
              </a:ext>
            </a:extLst>
          </p:cNvPr>
          <p:cNvPicPr>
            <a:picLocks noChangeAspect="1"/>
          </p:cNvPicPr>
          <p:nvPr/>
        </p:nvPicPr>
        <p:blipFill>
          <a:blip r:embed="rId5">
            <a:duotone>
              <a:schemeClr val="accent4">
                <a:shade val="45000"/>
                <a:satMod val="135000"/>
              </a:schemeClr>
              <a:prstClr val="white"/>
            </a:duotone>
          </a:blip>
          <a:stretch>
            <a:fillRect/>
          </a:stretch>
        </p:blipFill>
        <p:spPr>
          <a:xfrm>
            <a:off x="0" y="6071108"/>
            <a:ext cx="12192000" cy="786384"/>
          </a:xfrm>
          <a:prstGeom prst="rect">
            <a:avLst/>
          </a:prstGeom>
        </p:spPr>
      </p:pic>
    </p:spTree>
    <p:extLst>
      <p:ext uri="{BB962C8B-B14F-4D97-AF65-F5344CB8AC3E}">
        <p14:creationId xmlns:p14="http://schemas.microsoft.com/office/powerpoint/2010/main" val="31295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CE60DE-771C-EBD5-44FC-7732EC6E868E}"/>
              </a:ext>
            </a:extLst>
          </p:cNvPr>
          <p:cNvSpPr>
            <a:spLocks noGrp="1"/>
          </p:cNvSpPr>
          <p:nvPr>
            <p:ph type="title"/>
          </p:nvPr>
        </p:nvSpPr>
        <p:spPr/>
        <p:txBody>
          <a:bodyPr>
            <a:normAutofit/>
          </a:bodyPr>
          <a:lstStyle/>
          <a:p>
            <a:r>
              <a:rPr lang="en-NZ" sz="3200" b="1" dirty="0">
                <a:solidFill>
                  <a:schemeClr val="accent1"/>
                </a:solidFill>
              </a:rPr>
              <a:t>US6139: Describe aroha in relation to the way Māori interact with te taiao. </a:t>
            </a:r>
            <a:r>
              <a:rPr lang="en-NZ" sz="2800" dirty="0">
                <a:solidFill>
                  <a:schemeClr val="accent1"/>
                </a:solidFill>
              </a:rPr>
              <a:t>Level 1, Credits 2, Version 9</a:t>
            </a:r>
          </a:p>
        </p:txBody>
      </p:sp>
      <p:sp>
        <p:nvSpPr>
          <p:cNvPr id="3" name="Content Placeholder 2">
            <a:extLst>
              <a:ext uri="{FF2B5EF4-FFF2-40B4-BE49-F238E27FC236}">
                <a16:creationId xmlns:a16="http://schemas.microsoft.com/office/drawing/2014/main" id="{5E69F01B-68C4-4E28-B49B-DC02B800E67F}"/>
              </a:ext>
            </a:extLst>
          </p:cNvPr>
          <p:cNvSpPr>
            <a:spLocks noGrp="1"/>
          </p:cNvSpPr>
          <p:nvPr>
            <p:ph sz="half" idx="1"/>
          </p:nvPr>
        </p:nvSpPr>
        <p:spPr>
          <a:xfrm>
            <a:off x="838200" y="1825625"/>
            <a:ext cx="5181600" cy="4027823"/>
          </a:xfrm>
          <a:gradFill>
            <a:gsLst>
              <a:gs pos="30000">
                <a:schemeClr val="accent1">
                  <a:lumMod val="5000"/>
                  <a:lumOff val="95000"/>
                </a:schemeClr>
              </a:gs>
              <a:gs pos="86000">
                <a:schemeClr val="accent1">
                  <a:lumMod val="45000"/>
                  <a:lumOff val="55000"/>
                </a:schemeClr>
              </a:gs>
              <a:gs pos="55000">
                <a:schemeClr val="accent4">
                  <a:lumMod val="20000"/>
                  <a:lumOff val="80000"/>
                </a:schemeClr>
              </a:gs>
            </a:gsLst>
            <a:lin ang="5400000" scaled="1"/>
          </a:gradFill>
          <a:ln>
            <a:solidFill>
              <a:srgbClr val="4472C4"/>
            </a:solidFill>
          </a:ln>
        </p:spPr>
        <p:txBody>
          <a:bodyPr vert="horz" lIns="91440" tIns="45720" rIns="91440" bIns="45720" rtlCol="0" anchor="t">
            <a:normAutofit lnSpcReduction="10000"/>
          </a:bodyPr>
          <a:lstStyle/>
          <a:p>
            <a:pPr marL="0" indent="0">
              <a:buNone/>
            </a:pPr>
            <a:r>
              <a:rPr lang="en-NZ" sz="1800" dirty="0"/>
              <a:t>Outcome 1</a:t>
            </a:r>
            <a:endParaRPr lang="en-US" dirty="0"/>
          </a:p>
          <a:p>
            <a:r>
              <a:rPr lang="en-NZ" sz="1800" dirty="0"/>
              <a:t>Describe aroha in relation to how Māori interact with te taiao.</a:t>
            </a:r>
          </a:p>
          <a:p>
            <a:endParaRPr lang="en-NZ" sz="1800" dirty="0"/>
          </a:p>
          <a:p>
            <a:pPr marL="0" indent="0">
              <a:buNone/>
            </a:pPr>
            <a:r>
              <a:rPr lang="en-NZ" sz="1800" dirty="0"/>
              <a:t>Outcome 2</a:t>
            </a:r>
          </a:p>
          <a:p>
            <a:r>
              <a:rPr lang="en-NZ" sz="1800" dirty="0"/>
              <a:t>Describe aroha in relation to a local whānau, hapū, or iwi and how they take care of te taiao </a:t>
            </a:r>
          </a:p>
          <a:p>
            <a:endParaRPr lang="en-NZ" sz="1800" dirty="0"/>
          </a:p>
          <a:p>
            <a:pPr marL="0" indent="0">
              <a:buNone/>
            </a:pPr>
            <a:r>
              <a:rPr lang="en-NZ" sz="1800" dirty="0"/>
              <a:t>Focus - understanding and describing aroha in the context of Māori interactions with </a:t>
            </a:r>
            <a:r>
              <a:rPr lang="en-NZ" sz="1800" dirty="0" err="1"/>
              <a:t>te</a:t>
            </a:r>
            <a:r>
              <a:rPr lang="en-NZ" sz="1800" dirty="0"/>
              <a:t> </a:t>
            </a:r>
            <a:r>
              <a:rPr lang="en-NZ" sz="1800" dirty="0" err="1"/>
              <a:t>taiao</a:t>
            </a:r>
            <a:r>
              <a:rPr lang="en-NZ" sz="1800" dirty="0"/>
              <a:t>.</a:t>
            </a:r>
          </a:p>
          <a:p>
            <a:pPr marL="0" indent="0">
              <a:buNone/>
            </a:pPr>
            <a:r>
              <a:rPr lang="en-NZ" sz="1800" dirty="0"/>
              <a:t>Two local examples of aroha </a:t>
            </a:r>
          </a:p>
        </p:txBody>
      </p:sp>
      <p:sp>
        <p:nvSpPr>
          <p:cNvPr id="7" name="Content Placeholder 6">
            <a:extLst>
              <a:ext uri="{FF2B5EF4-FFF2-40B4-BE49-F238E27FC236}">
                <a16:creationId xmlns:a16="http://schemas.microsoft.com/office/drawing/2014/main" id="{CB8BC68C-2AF5-8CBC-A982-0771458BC35A}"/>
              </a:ext>
            </a:extLst>
          </p:cNvPr>
          <p:cNvSpPr>
            <a:spLocks noGrp="1"/>
          </p:cNvSpPr>
          <p:nvPr>
            <p:ph sz="half" idx="2"/>
          </p:nvPr>
        </p:nvSpPr>
        <p:spPr>
          <a:xfrm>
            <a:off x="6172200" y="1825625"/>
            <a:ext cx="5181600" cy="4027823"/>
          </a:xfrm>
          <a:gradFill>
            <a:gsLst>
              <a:gs pos="30000">
                <a:schemeClr val="accent1">
                  <a:lumMod val="5000"/>
                  <a:lumOff val="95000"/>
                </a:schemeClr>
              </a:gs>
              <a:gs pos="86000">
                <a:schemeClr val="accent1">
                  <a:lumMod val="45000"/>
                  <a:lumOff val="55000"/>
                </a:schemeClr>
              </a:gs>
              <a:gs pos="55000">
                <a:schemeClr val="accent4">
                  <a:lumMod val="20000"/>
                  <a:lumOff val="80000"/>
                </a:schemeClr>
              </a:gs>
            </a:gsLst>
            <a:lin ang="5400000" scaled="1"/>
          </a:gradFill>
          <a:ln>
            <a:solidFill>
              <a:srgbClr val="4472C4"/>
            </a:solidFill>
          </a:ln>
        </p:spPr>
        <p:txBody>
          <a:bodyPr vert="horz" lIns="91440" tIns="45720" rIns="91440" bIns="45720" rtlCol="0" anchor="t">
            <a:normAutofit lnSpcReduction="10000"/>
          </a:bodyPr>
          <a:lstStyle/>
          <a:p>
            <a:pPr marL="0" indent="0">
              <a:buNone/>
            </a:pPr>
            <a:r>
              <a:rPr lang="en-US" sz="1800" dirty="0"/>
              <a:t>Aroha is …</a:t>
            </a:r>
          </a:p>
          <a:p>
            <a:r>
              <a:rPr lang="en-US" sz="1800" dirty="0"/>
              <a:t>Empathy and love</a:t>
            </a:r>
          </a:p>
          <a:p>
            <a:r>
              <a:rPr lang="en-US" sz="1800" dirty="0"/>
              <a:t>Cultural value</a:t>
            </a:r>
          </a:p>
          <a:p>
            <a:r>
              <a:rPr lang="en-US" sz="1800" dirty="0"/>
              <a:t>Underpins how whānau take care of </a:t>
            </a:r>
            <a:r>
              <a:rPr lang="en-US" sz="1800" dirty="0" err="1"/>
              <a:t>te</a:t>
            </a:r>
            <a:r>
              <a:rPr lang="en-US" sz="1800" dirty="0"/>
              <a:t> </a:t>
            </a:r>
            <a:r>
              <a:rPr lang="en-US" sz="1800" dirty="0" err="1"/>
              <a:t>taiao</a:t>
            </a:r>
            <a:endParaRPr lang="en-US" sz="1800" dirty="0"/>
          </a:p>
          <a:p>
            <a:pPr marL="0" indent="0">
              <a:buNone/>
            </a:pPr>
            <a:r>
              <a:rPr lang="en-US" sz="1800" dirty="0"/>
              <a:t>Examples of aroha in relation to Māori interaction with </a:t>
            </a:r>
            <a:r>
              <a:rPr lang="en-US" sz="1800" dirty="0" err="1"/>
              <a:t>te</a:t>
            </a:r>
            <a:r>
              <a:rPr lang="en-US" sz="1800" dirty="0"/>
              <a:t> </a:t>
            </a:r>
            <a:r>
              <a:rPr lang="en-US" sz="1800" dirty="0" err="1"/>
              <a:t>taiao</a:t>
            </a:r>
            <a:r>
              <a:rPr lang="en-US" sz="1800" dirty="0"/>
              <a:t> …</a:t>
            </a:r>
          </a:p>
          <a:p>
            <a:r>
              <a:rPr lang="en-US" sz="1800" dirty="0" err="1"/>
              <a:t>Pepeha</a:t>
            </a:r>
            <a:r>
              <a:rPr lang="en-US" sz="1800" dirty="0"/>
              <a:t> </a:t>
            </a:r>
          </a:p>
          <a:p>
            <a:r>
              <a:rPr lang="en-US" sz="1800" dirty="0"/>
              <a:t>Whānau connections</a:t>
            </a:r>
          </a:p>
          <a:p>
            <a:r>
              <a:rPr lang="en-US" sz="1800" dirty="0" err="1"/>
              <a:t>Ūkaipō</a:t>
            </a:r>
            <a:endParaRPr lang="en-US" sz="1800" dirty="0"/>
          </a:p>
          <a:p>
            <a:pPr marL="0" indent="0">
              <a:buNone/>
            </a:pPr>
            <a:r>
              <a:rPr lang="en-US" sz="1800" dirty="0"/>
              <a:t>Two local examples may include...</a:t>
            </a:r>
          </a:p>
          <a:p>
            <a:r>
              <a:rPr lang="en-US" sz="1800" dirty="0"/>
              <a:t>Iwi and or hapū initiatives - </a:t>
            </a:r>
            <a:r>
              <a:rPr lang="en-US" sz="1800" dirty="0" err="1"/>
              <a:t>kaitiakitanga</a:t>
            </a:r>
            <a:endParaRPr lang="en-US" sz="1800" dirty="0"/>
          </a:p>
          <a:p>
            <a:r>
              <a:rPr lang="en-US" sz="1800" dirty="0"/>
              <a:t>Community projects - planting, cleaning </a:t>
            </a:r>
          </a:p>
        </p:txBody>
      </p:sp>
      <p:pic>
        <p:nvPicPr>
          <p:cNvPr id="4" name="Picture 3" descr="A gold totem pole with a black background&#10;&#10;Description automatically generated">
            <a:extLst>
              <a:ext uri="{FF2B5EF4-FFF2-40B4-BE49-F238E27FC236}">
                <a16:creationId xmlns:a16="http://schemas.microsoft.com/office/drawing/2014/main" id="{C4150668-4CAA-DFE0-0CE6-EBC52BAF400B}"/>
              </a:ext>
            </a:extLst>
          </p:cNvPr>
          <p:cNvPicPr>
            <a:picLocks noChangeAspect="1"/>
          </p:cNvPicPr>
          <p:nvPr/>
        </p:nvPicPr>
        <p:blipFill>
          <a:blip r:embed="rId3">
            <a:duotone>
              <a:schemeClr val="accent1">
                <a:shade val="45000"/>
                <a:satMod val="135000"/>
              </a:schemeClr>
              <a:prstClr val="white"/>
            </a:duotone>
          </a:blip>
          <a:stretch>
            <a:fillRect/>
          </a:stretch>
        </p:blipFill>
        <p:spPr>
          <a:xfrm>
            <a:off x="-488039" y="1825624"/>
            <a:ext cx="1814278" cy="2553942"/>
          </a:xfrm>
          <a:prstGeom prst="rect">
            <a:avLst/>
          </a:prstGeom>
        </p:spPr>
      </p:pic>
      <p:pic>
        <p:nvPicPr>
          <p:cNvPr id="8" name="Picture 7" descr="A black background with brown triangles&#10;&#10;Description automatically generated">
            <a:extLst>
              <a:ext uri="{FF2B5EF4-FFF2-40B4-BE49-F238E27FC236}">
                <a16:creationId xmlns:a16="http://schemas.microsoft.com/office/drawing/2014/main" id="{E07F9322-B1BA-5F40-7DEE-B04D04677121}"/>
              </a:ext>
            </a:extLst>
          </p:cNvPr>
          <p:cNvPicPr>
            <a:picLocks noChangeAspect="1"/>
          </p:cNvPicPr>
          <p:nvPr/>
        </p:nvPicPr>
        <p:blipFill>
          <a:blip r:embed="rId4">
            <a:duotone>
              <a:schemeClr val="accent4">
                <a:shade val="45000"/>
                <a:satMod val="135000"/>
              </a:schemeClr>
              <a:prstClr val="white"/>
            </a:duotone>
          </a:blip>
          <a:stretch>
            <a:fillRect/>
          </a:stretch>
        </p:blipFill>
        <p:spPr>
          <a:xfrm>
            <a:off x="0" y="6071108"/>
            <a:ext cx="12192000" cy="786384"/>
          </a:xfrm>
          <a:prstGeom prst="rect">
            <a:avLst/>
          </a:prstGeom>
        </p:spPr>
      </p:pic>
      <p:pic>
        <p:nvPicPr>
          <p:cNvPr id="5" name="Picture 1">
            <a:extLst>
              <a:ext uri="{FF2B5EF4-FFF2-40B4-BE49-F238E27FC236}">
                <a16:creationId xmlns:a16="http://schemas.microsoft.com/office/drawing/2014/main" id="{1F6E2E13-C54A-2417-9284-1C56FC8CAD64}"/>
              </a:ext>
            </a:extLst>
          </p:cNvPr>
          <p:cNvPicPr>
            <a:picLocks noChangeAspect="1" noChangeArrowheads="1"/>
          </p:cNvPicPr>
          <p:nvPr/>
        </p:nvPicPr>
        <p:blipFill rotWithShape="1">
          <a:blip r:embed="rId5">
            <a:extLst>
              <a:ext uri="{28A0092B-C50C-407E-A947-70E740481C1C}">
                <a14:useLocalDpi xmlns:a14="http://schemas.microsoft.com/office/drawing/2010/main" val="0"/>
              </a:ext>
            </a:extLst>
          </a:blip>
          <a:srcRect b="33386"/>
          <a:stretch/>
        </p:blipFill>
        <p:spPr bwMode="auto">
          <a:xfrm>
            <a:off x="107726" y="78358"/>
            <a:ext cx="1022574" cy="358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0296586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E69F01B-68C4-4E28-B49B-DC02B800E67F}"/>
              </a:ext>
            </a:extLst>
          </p:cNvPr>
          <p:cNvSpPr>
            <a:spLocks noGrp="1"/>
          </p:cNvSpPr>
          <p:nvPr>
            <p:ph sz="half" idx="1"/>
          </p:nvPr>
        </p:nvSpPr>
        <p:spPr>
          <a:xfrm>
            <a:off x="838200" y="1825625"/>
            <a:ext cx="5181600" cy="4027823"/>
          </a:xfrm>
          <a:gradFill>
            <a:gsLst>
              <a:gs pos="30000">
                <a:schemeClr val="accent1">
                  <a:lumMod val="5000"/>
                  <a:lumOff val="95000"/>
                </a:schemeClr>
              </a:gs>
              <a:gs pos="86000">
                <a:schemeClr val="accent1">
                  <a:lumMod val="45000"/>
                  <a:lumOff val="55000"/>
                </a:schemeClr>
              </a:gs>
              <a:gs pos="55000">
                <a:schemeClr val="accent4">
                  <a:lumMod val="20000"/>
                  <a:lumOff val="80000"/>
                </a:schemeClr>
              </a:gs>
            </a:gsLst>
            <a:lin ang="5400000" scaled="1"/>
          </a:gradFill>
          <a:ln>
            <a:solidFill>
              <a:srgbClr val="4472C4"/>
            </a:solidFill>
          </a:ln>
        </p:spPr>
        <p:txBody>
          <a:bodyPr vert="horz" lIns="91440" tIns="45720" rIns="91440" bIns="45720" rtlCol="0" anchor="t">
            <a:normAutofit/>
          </a:bodyPr>
          <a:lstStyle/>
          <a:p>
            <a:pPr marL="0" indent="0">
              <a:buNone/>
            </a:pPr>
            <a:r>
              <a:rPr lang="en-NZ" sz="2000" dirty="0"/>
              <a:t>Outcome 1</a:t>
            </a:r>
            <a:endParaRPr lang="en-US" dirty="0"/>
          </a:p>
          <a:p>
            <a:r>
              <a:rPr lang="en-NZ" sz="2000" dirty="0"/>
              <a:t>Describe whanaungatanga in relation to how Māori interact with te taiao</a:t>
            </a:r>
          </a:p>
          <a:p>
            <a:endParaRPr lang="en-NZ" sz="2000" dirty="0"/>
          </a:p>
          <a:p>
            <a:pPr marL="0" indent="0">
              <a:buNone/>
            </a:pPr>
            <a:r>
              <a:rPr lang="en-NZ" sz="2000" dirty="0"/>
              <a:t>Outcome 2</a:t>
            </a:r>
          </a:p>
          <a:p>
            <a:r>
              <a:rPr lang="en-NZ" sz="2000" dirty="0"/>
              <a:t>Describe whanaungatanga in relation to how Māori take care of </a:t>
            </a:r>
            <a:r>
              <a:rPr lang="en-NZ" sz="2000" dirty="0" err="1"/>
              <a:t>te</a:t>
            </a:r>
            <a:r>
              <a:rPr lang="en-NZ" sz="2000" dirty="0"/>
              <a:t> </a:t>
            </a:r>
            <a:r>
              <a:rPr lang="en-NZ" sz="2000" dirty="0" err="1"/>
              <a:t>taiao</a:t>
            </a:r>
            <a:r>
              <a:rPr lang="en-NZ" sz="2000" dirty="0"/>
              <a:t> </a:t>
            </a:r>
            <a:endParaRPr lang="en-NZ" dirty="0"/>
          </a:p>
          <a:p>
            <a:pPr marL="0" indent="0">
              <a:lnSpc>
                <a:spcPct val="100000"/>
              </a:lnSpc>
              <a:spcBef>
                <a:spcPts val="700"/>
              </a:spcBef>
              <a:buNone/>
            </a:pPr>
            <a:r>
              <a:rPr lang="en-NZ" sz="2000" dirty="0"/>
              <a:t>Focus – describing the importance of whanaungatanga in the context of Māori interaction with and care of te taiao</a:t>
            </a:r>
            <a:endParaRPr lang="en-NZ" dirty="0"/>
          </a:p>
          <a:p>
            <a:pPr marL="0" indent="0">
              <a:lnSpc>
                <a:spcPct val="100000"/>
              </a:lnSpc>
              <a:spcBef>
                <a:spcPts val="700"/>
              </a:spcBef>
              <a:buNone/>
            </a:pPr>
            <a:r>
              <a:rPr lang="en-NZ" sz="2000" dirty="0"/>
              <a:t>Two local examples of whanaungatanga </a:t>
            </a:r>
          </a:p>
        </p:txBody>
      </p:sp>
      <p:sp>
        <p:nvSpPr>
          <p:cNvPr id="7" name="Content Placeholder 6">
            <a:extLst>
              <a:ext uri="{FF2B5EF4-FFF2-40B4-BE49-F238E27FC236}">
                <a16:creationId xmlns:a16="http://schemas.microsoft.com/office/drawing/2014/main" id="{CB8BC68C-2AF5-8CBC-A982-0771458BC35A}"/>
              </a:ext>
            </a:extLst>
          </p:cNvPr>
          <p:cNvSpPr>
            <a:spLocks noGrp="1"/>
          </p:cNvSpPr>
          <p:nvPr>
            <p:ph sz="half" idx="2"/>
          </p:nvPr>
        </p:nvSpPr>
        <p:spPr>
          <a:xfrm>
            <a:off x="6172200" y="1825625"/>
            <a:ext cx="5181600" cy="4027823"/>
          </a:xfrm>
          <a:gradFill>
            <a:gsLst>
              <a:gs pos="30000">
                <a:schemeClr val="accent1">
                  <a:lumMod val="5000"/>
                  <a:lumOff val="95000"/>
                </a:schemeClr>
              </a:gs>
              <a:gs pos="86000">
                <a:schemeClr val="accent1">
                  <a:lumMod val="45000"/>
                  <a:lumOff val="55000"/>
                </a:schemeClr>
              </a:gs>
              <a:gs pos="55000">
                <a:schemeClr val="accent4">
                  <a:lumMod val="20000"/>
                  <a:lumOff val="80000"/>
                </a:schemeClr>
              </a:gs>
            </a:gsLst>
            <a:lin ang="5400000" scaled="1"/>
          </a:gradFill>
          <a:ln>
            <a:solidFill>
              <a:srgbClr val="4472C4"/>
            </a:solidFill>
          </a:ln>
        </p:spPr>
        <p:txBody>
          <a:bodyPr vert="horz" lIns="91440" tIns="45720" rIns="91440" bIns="45720" rtlCol="0" anchor="t">
            <a:normAutofit/>
          </a:bodyPr>
          <a:lstStyle/>
          <a:p>
            <a:pPr marL="0" indent="0">
              <a:buNone/>
            </a:pPr>
            <a:r>
              <a:rPr lang="en-US" sz="2000" dirty="0"/>
              <a:t>Whanaungatanga can be described as...</a:t>
            </a:r>
            <a:endParaRPr lang="en-US" dirty="0"/>
          </a:p>
          <a:p>
            <a:r>
              <a:rPr lang="en-US" sz="2000" dirty="0"/>
              <a:t>Relationships and connections</a:t>
            </a:r>
          </a:p>
          <a:p>
            <a:r>
              <a:rPr lang="en-US" sz="2000" dirty="0"/>
              <a:t>Managing taonga and resources</a:t>
            </a:r>
          </a:p>
          <a:p>
            <a:r>
              <a:rPr lang="en-US" sz="2000" dirty="0"/>
              <a:t>Rangi and Papa - </a:t>
            </a:r>
            <a:r>
              <a:rPr lang="en-US" sz="2000" dirty="0" err="1"/>
              <a:t>ngā</a:t>
            </a:r>
            <a:r>
              <a:rPr lang="en-US" sz="2000" dirty="0"/>
              <a:t> </a:t>
            </a:r>
            <a:r>
              <a:rPr lang="en-US" sz="2000" dirty="0" err="1"/>
              <a:t>tamariki</a:t>
            </a:r>
            <a:r>
              <a:rPr lang="en-US" sz="2000" dirty="0"/>
              <a:t> </a:t>
            </a:r>
          </a:p>
          <a:p>
            <a:r>
              <a:rPr lang="en-US" sz="2000" dirty="0"/>
              <a:t>Working collectively and in collaboration</a:t>
            </a:r>
          </a:p>
          <a:p>
            <a:endParaRPr lang="en-US" sz="2000" dirty="0"/>
          </a:p>
          <a:p>
            <a:pPr marL="0" indent="0">
              <a:buNone/>
            </a:pPr>
            <a:r>
              <a:rPr lang="en-US" sz="2000" dirty="0"/>
              <a:t>Two Local examples may include ...</a:t>
            </a:r>
          </a:p>
          <a:p>
            <a:pPr marL="342900" indent="-342900"/>
            <a:r>
              <a:rPr lang="en-US" sz="2000" dirty="0" err="1"/>
              <a:t>Tiakina</a:t>
            </a:r>
            <a:r>
              <a:rPr lang="en-US" sz="2000" dirty="0"/>
              <a:t> Kauri Protection Plan </a:t>
            </a:r>
          </a:p>
          <a:p>
            <a:pPr marL="342900" indent="-342900"/>
            <a:r>
              <a:rPr lang="en-US" sz="2000" dirty="0"/>
              <a:t>Maniapoto Iwi Management Plan</a:t>
            </a:r>
          </a:p>
        </p:txBody>
      </p:sp>
      <p:pic>
        <p:nvPicPr>
          <p:cNvPr id="4" name="Picture 3" descr="A gold totem pole with a black background&#10;&#10;Description automatically generated">
            <a:extLst>
              <a:ext uri="{FF2B5EF4-FFF2-40B4-BE49-F238E27FC236}">
                <a16:creationId xmlns:a16="http://schemas.microsoft.com/office/drawing/2014/main" id="{C4150668-4CAA-DFE0-0CE6-EBC52BAF400B}"/>
              </a:ext>
            </a:extLst>
          </p:cNvPr>
          <p:cNvPicPr>
            <a:picLocks noChangeAspect="1"/>
          </p:cNvPicPr>
          <p:nvPr/>
        </p:nvPicPr>
        <p:blipFill>
          <a:blip r:embed="rId3">
            <a:duotone>
              <a:schemeClr val="accent1">
                <a:shade val="45000"/>
                <a:satMod val="135000"/>
              </a:schemeClr>
              <a:prstClr val="white"/>
            </a:duotone>
          </a:blip>
          <a:stretch>
            <a:fillRect/>
          </a:stretch>
        </p:blipFill>
        <p:spPr>
          <a:xfrm>
            <a:off x="-488039" y="1825624"/>
            <a:ext cx="1814278" cy="2553942"/>
          </a:xfrm>
          <a:prstGeom prst="rect">
            <a:avLst/>
          </a:prstGeom>
        </p:spPr>
      </p:pic>
      <p:pic>
        <p:nvPicPr>
          <p:cNvPr id="8" name="Picture 7" descr="A black background with brown triangles&#10;&#10;Description automatically generated">
            <a:extLst>
              <a:ext uri="{FF2B5EF4-FFF2-40B4-BE49-F238E27FC236}">
                <a16:creationId xmlns:a16="http://schemas.microsoft.com/office/drawing/2014/main" id="{E07F9322-B1BA-5F40-7DEE-B04D04677121}"/>
              </a:ext>
            </a:extLst>
          </p:cNvPr>
          <p:cNvPicPr>
            <a:picLocks noChangeAspect="1"/>
          </p:cNvPicPr>
          <p:nvPr/>
        </p:nvPicPr>
        <p:blipFill>
          <a:blip r:embed="rId4">
            <a:duotone>
              <a:schemeClr val="accent4">
                <a:shade val="45000"/>
                <a:satMod val="135000"/>
              </a:schemeClr>
              <a:prstClr val="white"/>
            </a:duotone>
          </a:blip>
          <a:stretch>
            <a:fillRect/>
          </a:stretch>
        </p:blipFill>
        <p:spPr>
          <a:xfrm>
            <a:off x="0" y="6071108"/>
            <a:ext cx="12192000" cy="786384"/>
          </a:xfrm>
          <a:prstGeom prst="rect">
            <a:avLst/>
          </a:prstGeom>
        </p:spPr>
      </p:pic>
      <p:pic>
        <p:nvPicPr>
          <p:cNvPr id="5" name="Picture 1">
            <a:extLst>
              <a:ext uri="{FF2B5EF4-FFF2-40B4-BE49-F238E27FC236}">
                <a16:creationId xmlns:a16="http://schemas.microsoft.com/office/drawing/2014/main" id="{1F6E2E13-C54A-2417-9284-1C56FC8CAD64}"/>
              </a:ext>
            </a:extLst>
          </p:cNvPr>
          <p:cNvPicPr>
            <a:picLocks noChangeAspect="1" noChangeArrowheads="1"/>
          </p:cNvPicPr>
          <p:nvPr/>
        </p:nvPicPr>
        <p:blipFill rotWithShape="1">
          <a:blip r:embed="rId5">
            <a:extLst>
              <a:ext uri="{28A0092B-C50C-407E-A947-70E740481C1C}">
                <a14:useLocalDpi xmlns:a14="http://schemas.microsoft.com/office/drawing/2010/main" val="0"/>
              </a:ext>
            </a:extLst>
          </a:blip>
          <a:srcRect b="33386"/>
          <a:stretch/>
        </p:blipFill>
        <p:spPr bwMode="auto">
          <a:xfrm>
            <a:off x="107726" y="78358"/>
            <a:ext cx="1022574" cy="358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Title 1">
            <a:extLst>
              <a:ext uri="{FF2B5EF4-FFF2-40B4-BE49-F238E27FC236}">
                <a16:creationId xmlns:a16="http://schemas.microsoft.com/office/drawing/2014/main" id="{BBCE60DE-771C-EBD5-44FC-7732EC6E868E}"/>
              </a:ext>
            </a:extLst>
          </p:cNvPr>
          <p:cNvSpPr>
            <a:spLocks noGrp="1"/>
          </p:cNvSpPr>
          <p:nvPr>
            <p:ph type="title"/>
          </p:nvPr>
        </p:nvSpPr>
        <p:spPr>
          <a:xfrm>
            <a:off x="838200" y="564095"/>
            <a:ext cx="10515600" cy="1134754"/>
          </a:xfrm>
        </p:spPr>
        <p:txBody>
          <a:bodyPr>
            <a:normAutofit/>
          </a:bodyPr>
          <a:lstStyle/>
          <a:p>
            <a:r>
              <a:rPr lang="en-NZ" sz="3200" b="1" dirty="0">
                <a:solidFill>
                  <a:schemeClr val="accent1"/>
                </a:solidFill>
              </a:rPr>
              <a:t>US6141: Describe whanaungatanga in relation to how Māori interact and take care of </a:t>
            </a:r>
            <a:r>
              <a:rPr lang="en-NZ" sz="3200" b="1" dirty="0" err="1">
                <a:solidFill>
                  <a:schemeClr val="accent1"/>
                </a:solidFill>
              </a:rPr>
              <a:t>te</a:t>
            </a:r>
            <a:r>
              <a:rPr lang="en-NZ" sz="3200" b="1" dirty="0">
                <a:solidFill>
                  <a:schemeClr val="accent1"/>
                </a:solidFill>
              </a:rPr>
              <a:t> </a:t>
            </a:r>
            <a:r>
              <a:rPr lang="en-NZ" sz="3200" b="1" dirty="0" err="1">
                <a:solidFill>
                  <a:schemeClr val="accent1"/>
                </a:solidFill>
              </a:rPr>
              <a:t>taiao</a:t>
            </a:r>
            <a:r>
              <a:rPr lang="en-NZ" sz="3200" b="1" dirty="0">
                <a:solidFill>
                  <a:schemeClr val="accent1"/>
                </a:solidFill>
              </a:rPr>
              <a:t>. </a:t>
            </a:r>
            <a:r>
              <a:rPr lang="en-NZ" sz="2800" dirty="0">
                <a:solidFill>
                  <a:schemeClr val="accent1"/>
                </a:solidFill>
              </a:rPr>
              <a:t>Level 2, Credits 3, Version 8</a:t>
            </a:r>
          </a:p>
        </p:txBody>
      </p:sp>
    </p:spTree>
    <p:extLst>
      <p:ext uri="{BB962C8B-B14F-4D97-AF65-F5344CB8AC3E}">
        <p14:creationId xmlns:p14="http://schemas.microsoft.com/office/powerpoint/2010/main" val="35422249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E69F01B-68C4-4E28-B49B-DC02B800E67F}"/>
              </a:ext>
            </a:extLst>
          </p:cNvPr>
          <p:cNvSpPr>
            <a:spLocks noGrp="1"/>
          </p:cNvSpPr>
          <p:nvPr>
            <p:ph sz="half" idx="1"/>
          </p:nvPr>
        </p:nvSpPr>
        <p:spPr>
          <a:xfrm>
            <a:off x="838200" y="1689824"/>
            <a:ext cx="5241956" cy="4352237"/>
          </a:xfrm>
          <a:gradFill>
            <a:gsLst>
              <a:gs pos="30000">
                <a:schemeClr val="accent1">
                  <a:lumMod val="5000"/>
                  <a:lumOff val="95000"/>
                </a:schemeClr>
              </a:gs>
              <a:gs pos="86000">
                <a:schemeClr val="accent1">
                  <a:lumMod val="45000"/>
                  <a:lumOff val="55000"/>
                </a:schemeClr>
              </a:gs>
              <a:gs pos="55000">
                <a:schemeClr val="accent4">
                  <a:lumMod val="20000"/>
                  <a:lumOff val="80000"/>
                </a:schemeClr>
              </a:gs>
            </a:gsLst>
            <a:lin ang="5400000" scaled="1"/>
          </a:gradFill>
          <a:ln>
            <a:solidFill>
              <a:srgbClr val="4472C4"/>
            </a:solidFill>
          </a:ln>
        </p:spPr>
        <p:txBody>
          <a:bodyPr vert="horz" lIns="91440" tIns="45720" rIns="91440" bIns="45720" rtlCol="0" anchor="t">
            <a:normAutofit fontScale="92500" lnSpcReduction="10000"/>
          </a:bodyPr>
          <a:lstStyle/>
          <a:p>
            <a:pPr marL="0" indent="0">
              <a:buNone/>
            </a:pPr>
            <a:r>
              <a:rPr lang="en-NZ" sz="2000" dirty="0"/>
              <a:t>Outcome 1</a:t>
            </a:r>
          </a:p>
          <a:p>
            <a:pPr marL="342900" indent="-342900"/>
            <a:r>
              <a:rPr lang="en-NZ" sz="2000" dirty="0"/>
              <a:t>Explain </a:t>
            </a:r>
            <a:r>
              <a:rPr lang="en-NZ" sz="2000" dirty="0" err="1"/>
              <a:t>kaitiakitanga</a:t>
            </a:r>
            <a:r>
              <a:rPr lang="en-NZ" sz="2000" dirty="0"/>
              <a:t> in terms of how Māori interact with </a:t>
            </a:r>
            <a:r>
              <a:rPr lang="en-NZ" sz="2000" dirty="0" err="1"/>
              <a:t>te</a:t>
            </a:r>
            <a:r>
              <a:rPr lang="en-NZ" sz="2000" dirty="0"/>
              <a:t> </a:t>
            </a:r>
            <a:r>
              <a:rPr lang="en-NZ" sz="2000" dirty="0" err="1"/>
              <a:t>taiao</a:t>
            </a:r>
            <a:endParaRPr lang="en-NZ" sz="2000" dirty="0"/>
          </a:p>
          <a:p>
            <a:pPr marL="342900" indent="-342900"/>
            <a:endParaRPr lang="en-NZ" sz="2000" dirty="0"/>
          </a:p>
          <a:p>
            <a:pPr marL="0" indent="0">
              <a:buNone/>
            </a:pPr>
            <a:r>
              <a:rPr lang="en-NZ" sz="2000" dirty="0"/>
              <a:t>Outcome 2</a:t>
            </a:r>
          </a:p>
          <a:p>
            <a:pPr marL="342900" indent="-342900"/>
            <a:r>
              <a:rPr lang="en-NZ" sz="2000" dirty="0"/>
              <a:t>Explain the use of tikanga Māori as part of exercising </a:t>
            </a:r>
            <a:r>
              <a:rPr lang="en-NZ" sz="2000" dirty="0" err="1"/>
              <a:t>kaitiakitanga</a:t>
            </a:r>
            <a:endParaRPr lang="en-NZ" sz="2000" dirty="0"/>
          </a:p>
          <a:p>
            <a:pPr marL="342900" indent="-342900"/>
            <a:endParaRPr lang="en-NZ" sz="2000" dirty="0"/>
          </a:p>
          <a:p>
            <a:pPr marL="0" indent="0">
              <a:buNone/>
            </a:pPr>
            <a:r>
              <a:rPr lang="en-NZ" sz="2000"/>
              <a:t>Focus- explaining </a:t>
            </a:r>
            <a:r>
              <a:rPr lang="en-NZ" sz="2000" dirty="0" err="1"/>
              <a:t>kaitiakitanga</a:t>
            </a:r>
            <a:r>
              <a:rPr lang="en-NZ" sz="2000" dirty="0"/>
              <a:t> in relation to the care of </a:t>
            </a:r>
            <a:r>
              <a:rPr lang="en-NZ" sz="2000" dirty="0" err="1"/>
              <a:t>te</a:t>
            </a:r>
            <a:r>
              <a:rPr lang="en-NZ" sz="2000" dirty="0"/>
              <a:t> </a:t>
            </a:r>
            <a:r>
              <a:rPr lang="en-NZ" sz="2000" dirty="0" err="1"/>
              <a:t>taiao</a:t>
            </a:r>
            <a:r>
              <a:rPr lang="en-NZ" sz="2000" dirty="0"/>
              <a:t> and Māori customary practices that ensure sustainability of natural resources and taonga </a:t>
            </a:r>
          </a:p>
          <a:p>
            <a:pPr marL="0" indent="0">
              <a:buNone/>
            </a:pPr>
            <a:r>
              <a:rPr lang="en-NZ" sz="2000" dirty="0"/>
              <a:t>Three examples of concepts and tikanga Māori relevant to </a:t>
            </a:r>
            <a:r>
              <a:rPr lang="en-NZ" sz="2000" dirty="0" err="1"/>
              <a:t>kaitiakitanga</a:t>
            </a:r>
            <a:r>
              <a:rPr lang="en-NZ" sz="2000" dirty="0"/>
              <a:t> </a:t>
            </a:r>
          </a:p>
        </p:txBody>
      </p:sp>
      <p:sp>
        <p:nvSpPr>
          <p:cNvPr id="7" name="Content Placeholder 6">
            <a:extLst>
              <a:ext uri="{FF2B5EF4-FFF2-40B4-BE49-F238E27FC236}">
                <a16:creationId xmlns:a16="http://schemas.microsoft.com/office/drawing/2014/main" id="{CB8BC68C-2AF5-8CBC-A982-0771458BC35A}"/>
              </a:ext>
            </a:extLst>
          </p:cNvPr>
          <p:cNvSpPr>
            <a:spLocks noGrp="1"/>
          </p:cNvSpPr>
          <p:nvPr>
            <p:ph sz="half" idx="2"/>
          </p:nvPr>
        </p:nvSpPr>
        <p:spPr>
          <a:xfrm>
            <a:off x="6111844" y="1689823"/>
            <a:ext cx="5241956" cy="4352238"/>
          </a:xfrm>
          <a:gradFill>
            <a:gsLst>
              <a:gs pos="30000">
                <a:schemeClr val="accent1">
                  <a:lumMod val="5000"/>
                  <a:lumOff val="95000"/>
                </a:schemeClr>
              </a:gs>
              <a:gs pos="86000">
                <a:schemeClr val="accent1">
                  <a:lumMod val="45000"/>
                  <a:lumOff val="55000"/>
                </a:schemeClr>
              </a:gs>
              <a:gs pos="55000">
                <a:schemeClr val="accent4">
                  <a:lumMod val="20000"/>
                  <a:lumOff val="80000"/>
                </a:schemeClr>
              </a:gs>
            </a:gsLst>
            <a:lin ang="5400000" scaled="1"/>
          </a:gradFill>
          <a:ln>
            <a:solidFill>
              <a:srgbClr val="4472C4"/>
            </a:solidFill>
          </a:ln>
        </p:spPr>
        <p:txBody>
          <a:bodyPr vert="horz" lIns="91440" tIns="45720" rIns="91440" bIns="45720" rtlCol="0" anchor="t">
            <a:normAutofit fontScale="92500" lnSpcReduction="10000"/>
          </a:bodyPr>
          <a:lstStyle/>
          <a:p>
            <a:pPr marL="0" indent="0">
              <a:buNone/>
            </a:pPr>
            <a:r>
              <a:rPr lang="en-US" sz="1800" dirty="0"/>
              <a:t>An explanation of </a:t>
            </a:r>
            <a:r>
              <a:rPr lang="en-US" sz="1800" dirty="0" err="1"/>
              <a:t>kaitiakitanga</a:t>
            </a:r>
            <a:r>
              <a:rPr lang="en-US" sz="1800" dirty="0"/>
              <a:t> may include...</a:t>
            </a:r>
          </a:p>
          <a:p>
            <a:pPr marL="342900" indent="-342900"/>
            <a:r>
              <a:rPr lang="en-US" sz="1800" dirty="0"/>
              <a:t>Responsibility care and management of </a:t>
            </a:r>
            <a:r>
              <a:rPr lang="en-US" sz="1800" dirty="0" err="1"/>
              <a:t>te</a:t>
            </a:r>
            <a:r>
              <a:rPr lang="en-US" sz="1800" dirty="0"/>
              <a:t> </a:t>
            </a:r>
            <a:r>
              <a:rPr lang="en-US" sz="1800" dirty="0" err="1"/>
              <a:t>taiao</a:t>
            </a:r>
            <a:endParaRPr lang="en-US" sz="1800" dirty="0"/>
          </a:p>
          <a:p>
            <a:pPr marL="342900" indent="-342900"/>
            <a:r>
              <a:rPr lang="en-US" sz="1800" dirty="0"/>
              <a:t>Social, cultural, economic and spiritual system</a:t>
            </a:r>
          </a:p>
          <a:p>
            <a:pPr marL="342900" indent="-342900"/>
            <a:r>
              <a:rPr lang="en-US" sz="1800" dirty="0"/>
              <a:t>Well-being of natural resources or taonga</a:t>
            </a:r>
          </a:p>
          <a:p>
            <a:pPr marL="342900" indent="-342900"/>
            <a:r>
              <a:rPr lang="en-US" sz="1800" dirty="0"/>
              <a:t>Atua Māori kaitiaki over specific realms</a:t>
            </a:r>
          </a:p>
          <a:p>
            <a:pPr marL="0" indent="0">
              <a:buNone/>
            </a:pPr>
            <a:r>
              <a:rPr lang="en-US" sz="1800" dirty="0"/>
              <a:t>Concepts and Tikanga practices...</a:t>
            </a:r>
          </a:p>
          <a:p>
            <a:pPr marL="342900" indent="-342900"/>
            <a:r>
              <a:rPr lang="en-US" sz="1800" dirty="0"/>
              <a:t>Mana, mana atua, mana tupuna, mana whenua</a:t>
            </a:r>
          </a:p>
          <a:p>
            <a:pPr marL="342900" indent="-342900"/>
            <a:r>
              <a:rPr lang="en-US" sz="1800" dirty="0"/>
              <a:t>Mauri, </a:t>
            </a:r>
            <a:r>
              <a:rPr lang="en-US" sz="1800" dirty="0" err="1"/>
              <a:t>tapu</a:t>
            </a:r>
            <a:r>
              <a:rPr lang="en-US" sz="1800" dirty="0"/>
              <a:t> and </a:t>
            </a:r>
            <a:r>
              <a:rPr lang="en-US" sz="1800" dirty="0" err="1"/>
              <a:t>noa</a:t>
            </a:r>
            <a:endParaRPr lang="en-US" sz="1800" dirty="0"/>
          </a:p>
          <a:p>
            <a:pPr marL="0" indent="0">
              <a:buNone/>
            </a:pPr>
            <a:r>
              <a:rPr lang="en-US" sz="1800" dirty="0"/>
              <a:t>Tikanga practices... </a:t>
            </a:r>
            <a:r>
              <a:rPr lang="en-US" sz="1800" dirty="0" err="1"/>
              <a:t>karakia</a:t>
            </a:r>
            <a:r>
              <a:rPr lang="en-US" sz="1800" dirty="0"/>
              <a:t>, rāhui, mātaitai</a:t>
            </a:r>
          </a:p>
          <a:p>
            <a:pPr marL="0" indent="0">
              <a:buNone/>
            </a:pPr>
            <a:r>
              <a:rPr lang="en-US" sz="1800" dirty="0"/>
              <a:t>Examples of the effects of local </a:t>
            </a:r>
            <a:r>
              <a:rPr lang="en-US" sz="1800" dirty="0" err="1"/>
              <a:t>kaitiakitanga</a:t>
            </a:r>
            <a:r>
              <a:rPr lang="en-US" sz="1800" dirty="0"/>
              <a:t>... </a:t>
            </a:r>
            <a:endParaRPr lang="en-US" sz="2000" dirty="0"/>
          </a:p>
          <a:p>
            <a:pPr marL="342900" indent="-342900"/>
            <a:r>
              <a:rPr lang="en-US" sz="1800" dirty="0"/>
              <a:t>Sustainable practices </a:t>
            </a:r>
          </a:p>
          <a:p>
            <a:pPr marL="342900" indent="-342900"/>
            <a:r>
              <a:rPr lang="en-US" sz="1800" dirty="0"/>
              <a:t>Future generations</a:t>
            </a:r>
          </a:p>
          <a:p>
            <a:pPr marL="342900" indent="-342900"/>
            <a:r>
              <a:rPr lang="en-US" sz="1800" dirty="0"/>
              <a:t>Taonga are treated with respect and care </a:t>
            </a:r>
          </a:p>
          <a:p>
            <a:pPr marL="342900" indent="-342900"/>
            <a:endParaRPr lang="en-US" sz="2000" dirty="0"/>
          </a:p>
        </p:txBody>
      </p:sp>
      <p:pic>
        <p:nvPicPr>
          <p:cNvPr id="4" name="Picture 3" descr="A gold totem pole with a black background&#10;&#10;Description automatically generated">
            <a:extLst>
              <a:ext uri="{FF2B5EF4-FFF2-40B4-BE49-F238E27FC236}">
                <a16:creationId xmlns:a16="http://schemas.microsoft.com/office/drawing/2014/main" id="{C4150668-4CAA-DFE0-0CE6-EBC52BAF400B}"/>
              </a:ext>
            </a:extLst>
          </p:cNvPr>
          <p:cNvPicPr>
            <a:picLocks noChangeAspect="1"/>
          </p:cNvPicPr>
          <p:nvPr/>
        </p:nvPicPr>
        <p:blipFill>
          <a:blip r:embed="rId3">
            <a:duotone>
              <a:schemeClr val="accent1">
                <a:shade val="45000"/>
                <a:satMod val="135000"/>
              </a:schemeClr>
              <a:prstClr val="white"/>
            </a:duotone>
          </a:blip>
          <a:stretch>
            <a:fillRect/>
          </a:stretch>
        </p:blipFill>
        <p:spPr>
          <a:xfrm>
            <a:off x="-488039" y="1825624"/>
            <a:ext cx="1814278" cy="2553942"/>
          </a:xfrm>
          <a:prstGeom prst="rect">
            <a:avLst/>
          </a:prstGeom>
        </p:spPr>
      </p:pic>
      <p:pic>
        <p:nvPicPr>
          <p:cNvPr id="8" name="Picture 7" descr="A black background with brown triangles&#10;&#10;Description automatically generated">
            <a:extLst>
              <a:ext uri="{FF2B5EF4-FFF2-40B4-BE49-F238E27FC236}">
                <a16:creationId xmlns:a16="http://schemas.microsoft.com/office/drawing/2014/main" id="{E07F9322-B1BA-5F40-7DEE-B04D04677121}"/>
              </a:ext>
            </a:extLst>
          </p:cNvPr>
          <p:cNvPicPr>
            <a:picLocks noChangeAspect="1"/>
          </p:cNvPicPr>
          <p:nvPr/>
        </p:nvPicPr>
        <p:blipFill>
          <a:blip r:embed="rId4">
            <a:duotone>
              <a:schemeClr val="accent4">
                <a:shade val="45000"/>
                <a:satMod val="135000"/>
              </a:schemeClr>
              <a:prstClr val="white"/>
            </a:duotone>
          </a:blip>
          <a:stretch>
            <a:fillRect/>
          </a:stretch>
        </p:blipFill>
        <p:spPr>
          <a:xfrm>
            <a:off x="0" y="6071108"/>
            <a:ext cx="12192000" cy="786384"/>
          </a:xfrm>
          <a:prstGeom prst="rect">
            <a:avLst/>
          </a:prstGeom>
        </p:spPr>
      </p:pic>
      <p:pic>
        <p:nvPicPr>
          <p:cNvPr id="5" name="Picture 1">
            <a:extLst>
              <a:ext uri="{FF2B5EF4-FFF2-40B4-BE49-F238E27FC236}">
                <a16:creationId xmlns:a16="http://schemas.microsoft.com/office/drawing/2014/main" id="{1F6E2E13-C54A-2417-9284-1C56FC8CAD64}"/>
              </a:ext>
            </a:extLst>
          </p:cNvPr>
          <p:cNvPicPr>
            <a:picLocks noChangeAspect="1" noChangeArrowheads="1"/>
          </p:cNvPicPr>
          <p:nvPr/>
        </p:nvPicPr>
        <p:blipFill rotWithShape="1">
          <a:blip r:embed="rId5">
            <a:extLst>
              <a:ext uri="{28A0092B-C50C-407E-A947-70E740481C1C}">
                <a14:useLocalDpi xmlns:a14="http://schemas.microsoft.com/office/drawing/2010/main" val="0"/>
              </a:ext>
            </a:extLst>
          </a:blip>
          <a:srcRect b="33386"/>
          <a:stretch/>
        </p:blipFill>
        <p:spPr bwMode="auto">
          <a:xfrm>
            <a:off x="107726" y="78358"/>
            <a:ext cx="1022574" cy="358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itle 1">
            <a:extLst>
              <a:ext uri="{FF2B5EF4-FFF2-40B4-BE49-F238E27FC236}">
                <a16:creationId xmlns:a16="http://schemas.microsoft.com/office/drawing/2014/main" id="{BBCE60DE-771C-EBD5-44FC-7732EC6E868E}"/>
              </a:ext>
            </a:extLst>
          </p:cNvPr>
          <p:cNvSpPr>
            <a:spLocks noGrp="1"/>
          </p:cNvSpPr>
          <p:nvPr>
            <p:ph type="title"/>
          </p:nvPr>
        </p:nvSpPr>
        <p:spPr>
          <a:xfrm>
            <a:off x="838200" y="564095"/>
            <a:ext cx="10515600" cy="1134754"/>
          </a:xfrm>
        </p:spPr>
        <p:txBody>
          <a:bodyPr>
            <a:normAutofit/>
          </a:bodyPr>
          <a:lstStyle/>
          <a:p>
            <a:r>
              <a:rPr lang="en-NZ" sz="3200" b="1" dirty="0">
                <a:solidFill>
                  <a:schemeClr val="accent1"/>
                </a:solidFill>
              </a:rPr>
              <a:t>US6142: Explain kaitiakitanga in relation to how Māori interact with </a:t>
            </a:r>
            <a:r>
              <a:rPr lang="en-NZ" sz="3200" b="1" err="1">
                <a:solidFill>
                  <a:schemeClr val="accent1"/>
                </a:solidFill>
              </a:rPr>
              <a:t>te</a:t>
            </a:r>
            <a:r>
              <a:rPr lang="en-NZ" sz="3200" b="1" dirty="0">
                <a:solidFill>
                  <a:schemeClr val="accent1"/>
                </a:solidFill>
              </a:rPr>
              <a:t> </a:t>
            </a:r>
            <a:r>
              <a:rPr lang="en-NZ" sz="3200" b="1" err="1">
                <a:solidFill>
                  <a:schemeClr val="accent1"/>
                </a:solidFill>
              </a:rPr>
              <a:t>taiao</a:t>
            </a:r>
            <a:r>
              <a:rPr lang="en-NZ" sz="3200" b="1" dirty="0">
                <a:solidFill>
                  <a:schemeClr val="accent1"/>
                </a:solidFill>
              </a:rPr>
              <a:t>. </a:t>
            </a:r>
            <a:r>
              <a:rPr lang="en-NZ" sz="2800" dirty="0">
                <a:solidFill>
                  <a:schemeClr val="accent1"/>
                </a:solidFill>
              </a:rPr>
              <a:t>Level 3, Credits 4, Version 8</a:t>
            </a:r>
          </a:p>
        </p:txBody>
      </p:sp>
    </p:spTree>
    <p:extLst>
      <p:ext uri="{BB962C8B-B14F-4D97-AF65-F5344CB8AC3E}">
        <p14:creationId xmlns:p14="http://schemas.microsoft.com/office/powerpoint/2010/main" val="24997712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CE60DE-771C-EBD5-44FC-7732EC6E868E}"/>
              </a:ext>
            </a:extLst>
          </p:cNvPr>
          <p:cNvSpPr>
            <a:spLocks noGrp="1"/>
          </p:cNvSpPr>
          <p:nvPr>
            <p:ph type="title"/>
          </p:nvPr>
        </p:nvSpPr>
        <p:spPr>
          <a:xfrm>
            <a:off x="838200" y="365126"/>
            <a:ext cx="10515600" cy="1134754"/>
          </a:xfrm>
        </p:spPr>
        <p:txBody>
          <a:bodyPr>
            <a:normAutofit/>
          </a:bodyPr>
          <a:lstStyle/>
          <a:p>
            <a:r>
              <a:rPr lang="en-NZ" sz="3500" b="1" dirty="0">
                <a:solidFill>
                  <a:schemeClr val="accent1"/>
                </a:solidFill>
              </a:rPr>
              <a:t>US6137: Describe tapu, noa, and mana in relation to the way Māori interact with te taiao </a:t>
            </a:r>
          </a:p>
        </p:txBody>
      </p:sp>
      <p:sp>
        <p:nvSpPr>
          <p:cNvPr id="3" name="Content Placeholder 2">
            <a:extLst>
              <a:ext uri="{FF2B5EF4-FFF2-40B4-BE49-F238E27FC236}">
                <a16:creationId xmlns:a16="http://schemas.microsoft.com/office/drawing/2014/main" id="{5E69F01B-68C4-4E28-B49B-DC02B800E67F}"/>
              </a:ext>
            </a:extLst>
          </p:cNvPr>
          <p:cNvSpPr>
            <a:spLocks noGrp="1"/>
          </p:cNvSpPr>
          <p:nvPr>
            <p:ph idx="1"/>
          </p:nvPr>
        </p:nvSpPr>
        <p:spPr>
          <a:xfrm>
            <a:off x="838200" y="1644605"/>
            <a:ext cx="10515600" cy="3888290"/>
          </a:xfrm>
          <a:gradFill>
            <a:gsLst>
              <a:gs pos="30000">
                <a:schemeClr val="accent1">
                  <a:lumMod val="5000"/>
                  <a:lumOff val="95000"/>
                </a:schemeClr>
              </a:gs>
              <a:gs pos="86000">
                <a:schemeClr val="accent1">
                  <a:lumMod val="45000"/>
                  <a:lumOff val="55000"/>
                </a:schemeClr>
              </a:gs>
              <a:gs pos="55000">
                <a:schemeClr val="accent4">
                  <a:lumMod val="20000"/>
                  <a:lumOff val="80000"/>
                </a:schemeClr>
              </a:gs>
            </a:gsLst>
            <a:lin ang="5400000" scaled="1"/>
          </a:gradFill>
        </p:spPr>
        <p:txBody>
          <a:bodyPr vert="horz" lIns="91440" tIns="45720" rIns="91440" bIns="45720" rtlCol="0" anchor="t">
            <a:normAutofit/>
          </a:bodyPr>
          <a:lstStyle/>
          <a:p>
            <a:r>
              <a:rPr lang="en-NZ" b="1" dirty="0">
                <a:solidFill>
                  <a:schemeClr val="accent1"/>
                </a:solidFill>
              </a:rPr>
              <a:t>Level 1, Credits 3, Version 9, Achieved</a:t>
            </a:r>
          </a:p>
          <a:p>
            <a:endParaRPr lang="en-NZ" b="1" dirty="0">
              <a:solidFill>
                <a:schemeClr val="accent1"/>
              </a:solidFill>
            </a:endParaRPr>
          </a:p>
          <a:p>
            <a:r>
              <a:rPr lang="en-NZ" b="1" dirty="0">
                <a:solidFill>
                  <a:schemeClr val="accent1"/>
                </a:solidFill>
              </a:rPr>
              <a:t>Outcome 1: </a:t>
            </a:r>
            <a:r>
              <a:rPr lang="en-NZ" dirty="0">
                <a:solidFill>
                  <a:schemeClr val="accent1"/>
                </a:solidFill>
              </a:rPr>
              <a:t>Describe </a:t>
            </a:r>
            <a:r>
              <a:rPr lang="mi-NZ" dirty="0">
                <a:solidFill>
                  <a:schemeClr val="accent1"/>
                </a:solidFill>
              </a:rPr>
              <a:t>tapu</a:t>
            </a:r>
            <a:r>
              <a:rPr lang="en-NZ" dirty="0">
                <a:solidFill>
                  <a:schemeClr val="accent1"/>
                </a:solidFill>
              </a:rPr>
              <a:t> and </a:t>
            </a:r>
            <a:r>
              <a:rPr lang="mi-NZ" dirty="0">
                <a:solidFill>
                  <a:schemeClr val="accent1"/>
                </a:solidFill>
              </a:rPr>
              <a:t>noa</a:t>
            </a:r>
            <a:r>
              <a:rPr lang="en-NZ" dirty="0">
                <a:solidFill>
                  <a:schemeClr val="accent1"/>
                </a:solidFill>
              </a:rPr>
              <a:t> in relation to the way Māori interact with </a:t>
            </a:r>
            <a:r>
              <a:rPr lang="mi-NZ" dirty="0">
                <a:solidFill>
                  <a:schemeClr val="accent1"/>
                </a:solidFill>
              </a:rPr>
              <a:t>te</a:t>
            </a:r>
            <a:r>
              <a:rPr lang="en-NZ" dirty="0">
                <a:solidFill>
                  <a:schemeClr val="accent1"/>
                </a:solidFill>
              </a:rPr>
              <a:t> </a:t>
            </a:r>
            <a:r>
              <a:rPr lang="mi-NZ" dirty="0">
                <a:solidFill>
                  <a:schemeClr val="accent1"/>
                </a:solidFill>
              </a:rPr>
              <a:t>taiao</a:t>
            </a:r>
            <a:r>
              <a:rPr lang="en-NZ" dirty="0">
                <a:solidFill>
                  <a:schemeClr val="accent1"/>
                </a:solidFill>
              </a:rPr>
              <a:t> </a:t>
            </a:r>
            <a:r>
              <a:rPr lang="en-NZ" i="1" dirty="0">
                <a:solidFill>
                  <a:schemeClr val="accent1"/>
                </a:solidFill>
                <a:latin typeface="Arial"/>
                <a:cs typeface="Arial"/>
              </a:rPr>
              <a:t>(1.1: describe. 1.2: two local examples)</a:t>
            </a:r>
          </a:p>
          <a:p>
            <a:pPr marL="0" indent="0">
              <a:buNone/>
            </a:pPr>
            <a:endParaRPr lang="en-NZ" b="1" dirty="0">
              <a:solidFill>
                <a:schemeClr val="accent1"/>
              </a:solidFill>
            </a:endParaRPr>
          </a:p>
          <a:p>
            <a:r>
              <a:rPr lang="en-NZ" b="1" dirty="0">
                <a:solidFill>
                  <a:schemeClr val="accent1"/>
                </a:solidFill>
              </a:rPr>
              <a:t>Outcome 2: </a:t>
            </a:r>
            <a:r>
              <a:rPr lang="en-NZ" dirty="0">
                <a:solidFill>
                  <a:schemeClr val="accent1"/>
                </a:solidFill>
              </a:rPr>
              <a:t>Describe mana in relation to the way Māori interact with te </a:t>
            </a:r>
            <a:r>
              <a:rPr lang="mi-NZ" dirty="0">
                <a:solidFill>
                  <a:schemeClr val="accent1"/>
                </a:solidFill>
              </a:rPr>
              <a:t>taiao</a:t>
            </a:r>
            <a:r>
              <a:rPr lang="en-NZ" dirty="0">
                <a:solidFill>
                  <a:schemeClr val="accent1"/>
                </a:solidFill>
              </a:rPr>
              <a:t> </a:t>
            </a:r>
            <a:r>
              <a:rPr lang="en-NZ" i="1" dirty="0">
                <a:solidFill>
                  <a:schemeClr val="accent1"/>
                </a:solidFill>
              </a:rPr>
              <a:t>(2.1: describe mana atua, mana whenua, mana tīpuna. 2.2: local example of each. 2.3: influence)</a:t>
            </a:r>
          </a:p>
        </p:txBody>
      </p:sp>
      <p:pic>
        <p:nvPicPr>
          <p:cNvPr id="4" name="Picture 3" descr="A gold totem pole with a black background&#10;&#10;Description automatically generated">
            <a:extLst>
              <a:ext uri="{FF2B5EF4-FFF2-40B4-BE49-F238E27FC236}">
                <a16:creationId xmlns:a16="http://schemas.microsoft.com/office/drawing/2014/main" id="{C4150668-4CAA-DFE0-0CE6-EBC52BAF400B}"/>
              </a:ext>
            </a:extLst>
          </p:cNvPr>
          <p:cNvPicPr>
            <a:picLocks noChangeAspect="1"/>
          </p:cNvPicPr>
          <p:nvPr/>
        </p:nvPicPr>
        <p:blipFill>
          <a:blip r:embed="rId3">
            <a:duotone>
              <a:schemeClr val="accent1">
                <a:shade val="45000"/>
                <a:satMod val="135000"/>
              </a:schemeClr>
              <a:prstClr val="white"/>
            </a:duotone>
          </a:blip>
          <a:stretch>
            <a:fillRect/>
          </a:stretch>
        </p:blipFill>
        <p:spPr>
          <a:xfrm>
            <a:off x="-488039" y="1825624"/>
            <a:ext cx="1814278" cy="2553942"/>
          </a:xfrm>
          <a:prstGeom prst="rect">
            <a:avLst/>
          </a:prstGeom>
        </p:spPr>
      </p:pic>
      <p:pic>
        <p:nvPicPr>
          <p:cNvPr id="8" name="Picture 7" descr="A black background with brown triangles&#10;&#10;Description automatically generated">
            <a:extLst>
              <a:ext uri="{FF2B5EF4-FFF2-40B4-BE49-F238E27FC236}">
                <a16:creationId xmlns:a16="http://schemas.microsoft.com/office/drawing/2014/main" id="{E07F9322-B1BA-5F40-7DEE-B04D04677121}"/>
              </a:ext>
            </a:extLst>
          </p:cNvPr>
          <p:cNvPicPr>
            <a:picLocks noChangeAspect="1"/>
          </p:cNvPicPr>
          <p:nvPr/>
        </p:nvPicPr>
        <p:blipFill>
          <a:blip r:embed="rId4">
            <a:duotone>
              <a:schemeClr val="accent4">
                <a:shade val="45000"/>
                <a:satMod val="135000"/>
              </a:schemeClr>
              <a:prstClr val="white"/>
            </a:duotone>
          </a:blip>
          <a:stretch>
            <a:fillRect/>
          </a:stretch>
        </p:blipFill>
        <p:spPr>
          <a:xfrm>
            <a:off x="0" y="6071108"/>
            <a:ext cx="12192000" cy="786384"/>
          </a:xfrm>
          <a:prstGeom prst="rect">
            <a:avLst/>
          </a:prstGeom>
        </p:spPr>
      </p:pic>
      <p:pic>
        <p:nvPicPr>
          <p:cNvPr id="5" name="Picture 1">
            <a:extLst>
              <a:ext uri="{FF2B5EF4-FFF2-40B4-BE49-F238E27FC236}">
                <a16:creationId xmlns:a16="http://schemas.microsoft.com/office/drawing/2014/main" id="{1F6E2E13-C54A-2417-9284-1C56FC8CAD64}"/>
              </a:ext>
            </a:extLst>
          </p:cNvPr>
          <p:cNvPicPr>
            <a:picLocks noChangeAspect="1" noChangeArrowheads="1"/>
          </p:cNvPicPr>
          <p:nvPr/>
        </p:nvPicPr>
        <p:blipFill rotWithShape="1">
          <a:blip r:embed="rId5">
            <a:extLst>
              <a:ext uri="{28A0092B-C50C-407E-A947-70E740481C1C}">
                <a14:useLocalDpi xmlns:a14="http://schemas.microsoft.com/office/drawing/2010/main" val="0"/>
              </a:ext>
            </a:extLst>
          </a:blip>
          <a:srcRect b="33386"/>
          <a:stretch/>
        </p:blipFill>
        <p:spPr bwMode="auto">
          <a:xfrm>
            <a:off x="107726" y="78358"/>
            <a:ext cx="1022574" cy="358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8241168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CE60DE-771C-EBD5-44FC-7732EC6E868E}"/>
              </a:ext>
            </a:extLst>
          </p:cNvPr>
          <p:cNvSpPr>
            <a:spLocks noGrp="1"/>
          </p:cNvSpPr>
          <p:nvPr>
            <p:ph type="title"/>
          </p:nvPr>
        </p:nvSpPr>
        <p:spPr>
          <a:xfrm>
            <a:off x="838200" y="365126"/>
            <a:ext cx="10515600" cy="1134754"/>
          </a:xfrm>
        </p:spPr>
        <p:txBody>
          <a:bodyPr>
            <a:noAutofit/>
          </a:bodyPr>
          <a:lstStyle/>
          <a:p>
            <a:r>
              <a:rPr lang="en-NZ" sz="3200" b="1" dirty="0">
                <a:solidFill>
                  <a:schemeClr val="accent1"/>
                </a:solidFill>
              </a:rPr>
              <a:t>US6137: </a:t>
            </a:r>
            <a:r>
              <a:rPr lang="en-NZ" sz="3200" b="1" dirty="0">
                <a:solidFill>
                  <a:schemeClr val="accent1"/>
                </a:solidFill>
                <a:ea typeface="+mj-lt"/>
                <a:cs typeface="+mj-lt"/>
              </a:rPr>
              <a:t>Describe </a:t>
            </a:r>
            <a:r>
              <a:rPr lang="mi-NZ" sz="3200" b="1" dirty="0">
                <a:solidFill>
                  <a:schemeClr val="accent1"/>
                </a:solidFill>
                <a:ea typeface="+mj-lt"/>
                <a:cs typeface="+mj-lt"/>
              </a:rPr>
              <a:t>tapu</a:t>
            </a:r>
            <a:r>
              <a:rPr lang="en-NZ" sz="3200" b="1" dirty="0">
                <a:solidFill>
                  <a:schemeClr val="accent1"/>
                </a:solidFill>
                <a:ea typeface="+mj-lt"/>
                <a:cs typeface="+mj-lt"/>
              </a:rPr>
              <a:t>, noa, and mana in relation to the way Māori interact with </a:t>
            </a:r>
            <a:r>
              <a:rPr lang="mi-NZ" sz="3200" b="1" dirty="0">
                <a:solidFill>
                  <a:schemeClr val="accent1"/>
                </a:solidFill>
                <a:ea typeface="+mj-lt"/>
                <a:cs typeface="+mj-lt"/>
              </a:rPr>
              <a:t>te</a:t>
            </a:r>
            <a:r>
              <a:rPr lang="en-NZ" sz="3200" b="1" dirty="0">
                <a:solidFill>
                  <a:schemeClr val="accent1"/>
                </a:solidFill>
                <a:ea typeface="+mj-lt"/>
                <a:cs typeface="+mj-lt"/>
              </a:rPr>
              <a:t> taiao </a:t>
            </a:r>
            <a:endParaRPr lang="en-NZ" sz="3200" b="1" dirty="0">
              <a:solidFill>
                <a:schemeClr val="accent1"/>
              </a:solidFill>
            </a:endParaRPr>
          </a:p>
        </p:txBody>
      </p:sp>
      <p:sp>
        <p:nvSpPr>
          <p:cNvPr id="3" name="Content Placeholder 2">
            <a:extLst>
              <a:ext uri="{FF2B5EF4-FFF2-40B4-BE49-F238E27FC236}">
                <a16:creationId xmlns:a16="http://schemas.microsoft.com/office/drawing/2014/main" id="{5E69F01B-68C4-4E28-B49B-DC02B800E67F}"/>
              </a:ext>
            </a:extLst>
          </p:cNvPr>
          <p:cNvSpPr>
            <a:spLocks noGrp="1"/>
          </p:cNvSpPr>
          <p:nvPr>
            <p:ph idx="1"/>
          </p:nvPr>
        </p:nvSpPr>
        <p:spPr>
          <a:xfrm>
            <a:off x="838200" y="1644605"/>
            <a:ext cx="10515600" cy="4426504"/>
          </a:xfrm>
          <a:gradFill>
            <a:gsLst>
              <a:gs pos="30000">
                <a:schemeClr val="accent1">
                  <a:lumMod val="5000"/>
                  <a:lumOff val="95000"/>
                </a:schemeClr>
              </a:gs>
              <a:gs pos="86000">
                <a:schemeClr val="accent1">
                  <a:lumMod val="45000"/>
                  <a:lumOff val="55000"/>
                </a:schemeClr>
              </a:gs>
              <a:gs pos="55000">
                <a:schemeClr val="accent4">
                  <a:lumMod val="20000"/>
                  <a:lumOff val="80000"/>
                </a:schemeClr>
              </a:gs>
            </a:gsLst>
            <a:lin ang="5400000" scaled="1"/>
          </a:gradFill>
        </p:spPr>
        <p:txBody>
          <a:bodyPr vert="horz" lIns="91440" tIns="45720" rIns="91440" bIns="45720" rtlCol="0" anchor="t">
            <a:normAutofit lnSpcReduction="10000"/>
          </a:bodyPr>
          <a:lstStyle/>
          <a:p>
            <a:r>
              <a:rPr lang="en-NZ" b="1" dirty="0">
                <a:solidFill>
                  <a:schemeClr val="accent1"/>
                </a:solidFill>
              </a:rPr>
              <a:t>Outcome 1 example responses (actual learner responses)</a:t>
            </a:r>
          </a:p>
          <a:p>
            <a:endParaRPr lang="en-NZ" b="1" dirty="0">
              <a:solidFill>
                <a:schemeClr val="accent1"/>
              </a:solidFill>
              <a:ea typeface="+mn-lt"/>
              <a:cs typeface="+mn-lt"/>
            </a:endParaRPr>
          </a:p>
          <a:p>
            <a:r>
              <a:rPr lang="en-NZ" dirty="0">
                <a:solidFill>
                  <a:schemeClr val="accent1"/>
                </a:solidFill>
              </a:rPr>
              <a:t>Māori place</a:t>
            </a:r>
            <a:r>
              <a:rPr lang="en-NZ" dirty="0">
                <a:solidFill>
                  <a:schemeClr val="tx2">
                    <a:lumMod val="50000"/>
                    <a:lumOff val="50000"/>
                  </a:schemeClr>
                </a:solidFill>
              </a:rPr>
              <a:t> </a:t>
            </a:r>
            <a:r>
              <a:rPr lang="en-NZ" dirty="0">
                <a:solidFill>
                  <a:srgbClr val="CC3399"/>
                </a:solidFill>
              </a:rPr>
              <a:t>tapu</a:t>
            </a:r>
            <a:r>
              <a:rPr lang="en-NZ" dirty="0">
                <a:solidFill>
                  <a:schemeClr val="tx2">
                    <a:lumMod val="50000"/>
                    <a:lumOff val="50000"/>
                  </a:schemeClr>
                </a:solidFill>
              </a:rPr>
              <a:t> </a:t>
            </a:r>
            <a:r>
              <a:rPr lang="en-NZ" dirty="0">
                <a:solidFill>
                  <a:schemeClr val="accent1"/>
                </a:solidFill>
              </a:rPr>
              <a:t>(sacred/restrictions) on places of importance. An example of this is our urupā (burial grounds). The </a:t>
            </a:r>
            <a:r>
              <a:rPr lang="en-NZ" dirty="0">
                <a:solidFill>
                  <a:srgbClr val="CC3399"/>
                </a:solidFill>
              </a:rPr>
              <a:t>tapu</a:t>
            </a:r>
            <a:r>
              <a:rPr lang="en-NZ" dirty="0">
                <a:solidFill>
                  <a:schemeClr val="accent1"/>
                </a:solidFill>
              </a:rPr>
              <a:t> on urupā can be removed by washing your hands with water as you exit therefore becoming </a:t>
            </a:r>
            <a:r>
              <a:rPr lang="en-NZ" dirty="0">
                <a:solidFill>
                  <a:srgbClr val="CC3399"/>
                </a:solidFill>
              </a:rPr>
              <a:t>noa</a:t>
            </a:r>
            <a:r>
              <a:rPr lang="en-NZ" dirty="0">
                <a:solidFill>
                  <a:schemeClr val="accent1"/>
                </a:solidFill>
              </a:rPr>
              <a:t> (ordinary/free from restrictions).</a:t>
            </a:r>
          </a:p>
          <a:p>
            <a:endParaRPr lang="en-NZ" dirty="0">
              <a:solidFill>
                <a:schemeClr val="accent1"/>
              </a:solidFill>
            </a:endParaRPr>
          </a:p>
          <a:p>
            <a:r>
              <a:rPr lang="en-NZ" dirty="0">
                <a:solidFill>
                  <a:schemeClr val="accent1"/>
                </a:solidFill>
              </a:rPr>
              <a:t>An example of </a:t>
            </a:r>
            <a:r>
              <a:rPr lang="en-NZ" dirty="0">
                <a:solidFill>
                  <a:srgbClr val="CC3399"/>
                </a:solidFill>
              </a:rPr>
              <a:t>tapu</a:t>
            </a:r>
            <a:r>
              <a:rPr lang="en-NZ" dirty="0">
                <a:solidFill>
                  <a:schemeClr val="accent1"/>
                </a:solidFill>
              </a:rPr>
              <a:t> and </a:t>
            </a:r>
            <a:r>
              <a:rPr lang="en-NZ" dirty="0">
                <a:solidFill>
                  <a:srgbClr val="CC3399"/>
                </a:solidFill>
              </a:rPr>
              <a:t>noa</a:t>
            </a:r>
            <a:r>
              <a:rPr lang="en-NZ" dirty="0">
                <a:solidFill>
                  <a:schemeClr val="accent1"/>
                </a:solidFill>
              </a:rPr>
              <a:t> is on our marae during a pōhiri (welcome) where the manuhiri is in a state of </a:t>
            </a:r>
            <a:r>
              <a:rPr lang="en-NZ" dirty="0">
                <a:solidFill>
                  <a:srgbClr val="CC3399"/>
                </a:solidFill>
              </a:rPr>
              <a:t>tapu</a:t>
            </a:r>
            <a:r>
              <a:rPr lang="en-NZ" dirty="0">
                <a:solidFill>
                  <a:schemeClr val="accent1"/>
                </a:solidFill>
              </a:rPr>
              <a:t>. Following the pōhiri, kai is provided to the manuhiri therefore removing the </a:t>
            </a:r>
            <a:r>
              <a:rPr lang="en-NZ" dirty="0">
                <a:solidFill>
                  <a:srgbClr val="CC3399"/>
                </a:solidFill>
              </a:rPr>
              <a:t>tapu</a:t>
            </a:r>
            <a:r>
              <a:rPr lang="en-NZ" dirty="0">
                <a:solidFill>
                  <a:schemeClr val="accent1"/>
                </a:solidFill>
              </a:rPr>
              <a:t> and making them </a:t>
            </a:r>
            <a:r>
              <a:rPr lang="en-NZ" dirty="0">
                <a:solidFill>
                  <a:srgbClr val="CC3399"/>
                </a:solidFill>
              </a:rPr>
              <a:t>noa</a:t>
            </a:r>
            <a:r>
              <a:rPr lang="en-NZ" dirty="0">
                <a:solidFill>
                  <a:schemeClr val="accent1"/>
                </a:solidFill>
              </a:rPr>
              <a:t>.</a:t>
            </a:r>
          </a:p>
          <a:p>
            <a:endParaRPr lang="en-NZ" b="1" dirty="0">
              <a:solidFill>
                <a:schemeClr val="accent1"/>
              </a:solidFill>
            </a:endParaRPr>
          </a:p>
          <a:p>
            <a:endParaRPr lang="en-NZ" b="1" dirty="0">
              <a:solidFill>
                <a:schemeClr val="accent1"/>
              </a:solidFill>
            </a:endParaRPr>
          </a:p>
          <a:p>
            <a:endParaRPr lang="en-NZ" b="1" dirty="0">
              <a:solidFill>
                <a:schemeClr val="accent1"/>
              </a:solidFill>
            </a:endParaRPr>
          </a:p>
        </p:txBody>
      </p:sp>
      <p:pic>
        <p:nvPicPr>
          <p:cNvPr id="4" name="Picture 3" descr="A gold totem pole with a black background&#10;&#10;Description automatically generated">
            <a:extLst>
              <a:ext uri="{FF2B5EF4-FFF2-40B4-BE49-F238E27FC236}">
                <a16:creationId xmlns:a16="http://schemas.microsoft.com/office/drawing/2014/main" id="{C4150668-4CAA-DFE0-0CE6-EBC52BAF400B}"/>
              </a:ext>
            </a:extLst>
          </p:cNvPr>
          <p:cNvPicPr>
            <a:picLocks noChangeAspect="1"/>
          </p:cNvPicPr>
          <p:nvPr/>
        </p:nvPicPr>
        <p:blipFill>
          <a:blip r:embed="rId3">
            <a:duotone>
              <a:schemeClr val="accent1">
                <a:shade val="45000"/>
                <a:satMod val="135000"/>
              </a:schemeClr>
              <a:prstClr val="white"/>
            </a:duotone>
          </a:blip>
          <a:stretch>
            <a:fillRect/>
          </a:stretch>
        </p:blipFill>
        <p:spPr>
          <a:xfrm>
            <a:off x="-488039" y="1825624"/>
            <a:ext cx="1814278" cy="2553942"/>
          </a:xfrm>
          <a:prstGeom prst="rect">
            <a:avLst/>
          </a:prstGeom>
        </p:spPr>
      </p:pic>
      <p:pic>
        <p:nvPicPr>
          <p:cNvPr id="8" name="Picture 7" descr="A black background with brown triangles&#10;&#10;Description automatically generated">
            <a:extLst>
              <a:ext uri="{FF2B5EF4-FFF2-40B4-BE49-F238E27FC236}">
                <a16:creationId xmlns:a16="http://schemas.microsoft.com/office/drawing/2014/main" id="{E07F9322-B1BA-5F40-7DEE-B04D04677121}"/>
              </a:ext>
            </a:extLst>
          </p:cNvPr>
          <p:cNvPicPr>
            <a:picLocks noChangeAspect="1"/>
          </p:cNvPicPr>
          <p:nvPr/>
        </p:nvPicPr>
        <p:blipFill>
          <a:blip r:embed="rId4">
            <a:duotone>
              <a:schemeClr val="accent4">
                <a:shade val="45000"/>
                <a:satMod val="135000"/>
              </a:schemeClr>
              <a:prstClr val="white"/>
            </a:duotone>
          </a:blip>
          <a:stretch>
            <a:fillRect/>
          </a:stretch>
        </p:blipFill>
        <p:spPr>
          <a:xfrm>
            <a:off x="0" y="6071108"/>
            <a:ext cx="12192000" cy="786384"/>
          </a:xfrm>
          <a:prstGeom prst="rect">
            <a:avLst/>
          </a:prstGeom>
        </p:spPr>
      </p:pic>
      <p:pic>
        <p:nvPicPr>
          <p:cNvPr id="5" name="Picture 1">
            <a:extLst>
              <a:ext uri="{FF2B5EF4-FFF2-40B4-BE49-F238E27FC236}">
                <a16:creationId xmlns:a16="http://schemas.microsoft.com/office/drawing/2014/main" id="{1F6E2E13-C54A-2417-9284-1C56FC8CAD64}"/>
              </a:ext>
            </a:extLst>
          </p:cNvPr>
          <p:cNvPicPr>
            <a:picLocks noChangeAspect="1" noChangeArrowheads="1"/>
          </p:cNvPicPr>
          <p:nvPr/>
        </p:nvPicPr>
        <p:blipFill rotWithShape="1">
          <a:blip r:embed="rId5">
            <a:extLst>
              <a:ext uri="{28A0092B-C50C-407E-A947-70E740481C1C}">
                <a14:useLocalDpi xmlns:a14="http://schemas.microsoft.com/office/drawing/2010/main" val="0"/>
              </a:ext>
            </a:extLst>
          </a:blip>
          <a:srcRect b="33386"/>
          <a:stretch/>
        </p:blipFill>
        <p:spPr bwMode="auto">
          <a:xfrm>
            <a:off x="107726" y="78358"/>
            <a:ext cx="1022574" cy="358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7057658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CE60DE-771C-EBD5-44FC-7732EC6E868E}"/>
              </a:ext>
            </a:extLst>
          </p:cNvPr>
          <p:cNvSpPr>
            <a:spLocks noGrp="1"/>
          </p:cNvSpPr>
          <p:nvPr>
            <p:ph type="title"/>
          </p:nvPr>
        </p:nvSpPr>
        <p:spPr>
          <a:xfrm>
            <a:off x="838200" y="365126"/>
            <a:ext cx="10515600" cy="1134754"/>
          </a:xfrm>
        </p:spPr>
        <p:txBody>
          <a:bodyPr>
            <a:noAutofit/>
          </a:bodyPr>
          <a:lstStyle/>
          <a:p>
            <a:r>
              <a:rPr lang="en-NZ" sz="3200" b="1" dirty="0">
                <a:solidFill>
                  <a:schemeClr val="accent1"/>
                </a:solidFill>
                <a:ea typeface="+mj-lt"/>
                <a:cs typeface="+mj-lt"/>
              </a:rPr>
              <a:t>US6137: Describe tapu, noa, and mana in relation to the way Māori interact with te taiao </a:t>
            </a:r>
            <a:endParaRPr lang="en-US" dirty="0">
              <a:solidFill>
                <a:schemeClr val="accent1"/>
              </a:solidFill>
            </a:endParaRPr>
          </a:p>
        </p:txBody>
      </p:sp>
      <p:sp>
        <p:nvSpPr>
          <p:cNvPr id="3" name="Content Placeholder 2">
            <a:extLst>
              <a:ext uri="{FF2B5EF4-FFF2-40B4-BE49-F238E27FC236}">
                <a16:creationId xmlns:a16="http://schemas.microsoft.com/office/drawing/2014/main" id="{5E69F01B-68C4-4E28-B49B-DC02B800E67F}"/>
              </a:ext>
            </a:extLst>
          </p:cNvPr>
          <p:cNvSpPr>
            <a:spLocks noGrp="1"/>
          </p:cNvSpPr>
          <p:nvPr>
            <p:ph idx="1"/>
          </p:nvPr>
        </p:nvSpPr>
        <p:spPr>
          <a:xfrm>
            <a:off x="838200" y="1644605"/>
            <a:ext cx="10515600" cy="4426504"/>
          </a:xfrm>
          <a:gradFill>
            <a:gsLst>
              <a:gs pos="30000">
                <a:schemeClr val="accent1">
                  <a:lumMod val="5000"/>
                  <a:lumOff val="95000"/>
                </a:schemeClr>
              </a:gs>
              <a:gs pos="86000">
                <a:schemeClr val="accent1">
                  <a:lumMod val="45000"/>
                  <a:lumOff val="55000"/>
                </a:schemeClr>
              </a:gs>
              <a:gs pos="55000">
                <a:schemeClr val="accent4">
                  <a:lumMod val="20000"/>
                  <a:lumOff val="80000"/>
                </a:schemeClr>
              </a:gs>
            </a:gsLst>
            <a:lin ang="5400000" scaled="1"/>
          </a:gradFill>
        </p:spPr>
        <p:txBody>
          <a:bodyPr vert="horz" lIns="91440" tIns="45720" rIns="91440" bIns="45720" rtlCol="0" anchor="t">
            <a:normAutofit fontScale="92500" lnSpcReduction="20000"/>
          </a:bodyPr>
          <a:lstStyle/>
          <a:p>
            <a:r>
              <a:rPr lang="en-NZ" b="1" dirty="0">
                <a:solidFill>
                  <a:schemeClr val="accent1"/>
                </a:solidFill>
              </a:rPr>
              <a:t>Outcome 2 influence </a:t>
            </a:r>
            <a:r>
              <a:rPr lang="en-NZ" b="1" dirty="0">
                <a:solidFill>
                  <a:schemeClr val="accent1"/>
                </a:solidFill>
                <a:ea typeface="+mn-lt"/>
                <a:cs typeface="+mn-lt"/>
              </a:rPr>
              <a:t>(actual learner responses)</a:t>
            </a:r>
            <a:endParaRPr lang="en-NZ" b="1" dirty="0">
              <a:solidFill>
                <a:schemeClr val="accent1"/>
              </a:solidFill>
            </a:endParaRPr>
          </a:p>
          <a:p>
            <a:endParaRPr lang="en-NZ" b="1" dirty="0">
              <a:solidFill>
                <a:schemeClr val="accent1"/>
              </a:solidFill>
            </a:endParaRPr>
          </a:p>
          <a:p>
            <a:r>
              <a:rPr lang="en-NZ" dirty="0">
                <a:solidFill>
                  <a:srgbClr val="CC3399"/>
                </a:solidFill>
              </a:rPr>
              <a:t>Mana atua </a:t>
            </a:r>
            <a:r>
              <a:rPr lang="en-NZ" dirty="0">
                <a:solidFill>
                  <a:schemeClr val="accent1"/>
                </a:solidFill>
              </a:rPr>
              <a:t>recognises the mauri of all taonga within te taiao derives from one of the many atua Māori. It acknowledges the connection and importance between atua Māori and the sustainability of natural and physical resources.</a:t>
            </a:r>
          </a:p>
          <a:p>
            <a:r>
              <a:rPr lang="en-NZ" dirty="0">
                <a:solidFill>
                  <a:srgbClr val="CC3399"/>
                </a:solidFill>
              </a:rPr>
              <a:t>Mana whenua </a:t>
            </a:r>
            <a:r>
              <a:rPr lang="en-NZ" dirty="0">
                <a:solidFill>
                  <a:schemeClr val="accent1"/>
                </a:solidFill>
              </a:rPr>
              <a:t>acknowledges the territorial right to the land. A lot of historical events in te ao Māori are due to or impact on whenua, eg, inherited land through whakapapa, land gained through whawhai, land gained through marriage. </a:t>
            </a:r>
          </a:p>
          <a:p>
            <a:r>
              <a:rPr lang="en-NZ" dirty="0">
                <a:solidFill>
                  <a:srgbClr val="CC3399"/>
                </a:solidFill>
              </a:rPr>
              <a:t>Mana tīpuna </a:t>
            </a:r>
            <a:r>
              <a:rPr lang="en-NZ" dirty="0">
                <a:solidFill>
                  <a:schemeClr val="accent1"/>
                </a:solidFill>
              </a:rPr>
              <a:t>confirms the right to use, control and manage whenua through tīpuna or ancestral connections. The use, control and management of the whenua derive from tikanga developed by tīpuna.</a:t>
            </a:r>
          </a:p>
          <a:p>
            <a:endParaRPr lang="en-NZ" b="1" dirty="0">
              <a:solidFill>
                <a:schemeClr val="accent1"/>
              </a:solidFill>
            </a:endParaRPr>
          </a:p>
          <a:p>
            <a:endParaRPr lang="en-NZ" b="1" dirty="0">
              <a:solidFill>
                <a:schemeClr val="accent1"/>
              </a:solidFill>
            </a:endParaRPr>
          </a:p>
        </p:txBody>
      </p:sp>
      <p:pic>
        <p:nvPicPr>
          <p:cNvPr id="4" name="Picture 3" descr="A gold totem pole with a black background&#10;&#10;Description automatically generated">
            <a:extLst>
              <a:ext uri="{FF2B5EF4-FFF2-40B4-BE49-F238E27FC236}">
                <a16:creationId xmlns:a16="http://schemas.microsoft.com/office/drawing/2014/main" id="{C4150668-4CAA-DFE0-0CE6-EBC52BAF400B}"/>
              </a:ext>
            </a:extLst>
          </p:cNvPr>
          <p:cNvPicPr>
            <a:picLocks noChangeAspect="1"/>
          </p:cNvPicPr>
          <p:nvPr/>
        </p:nvPicPr>
        <p:blipFill>
          <a:blip r:embed="rId3">
            <a:duotone>
              <a:schemeClr val="accent1">
                <a:shade val="45000"/>
                <a:satMod val="135000"/>
              </a:schemeClr>
              <a:prstClr val="white"/>
            </a:duotone>
          </a:blip>
          <a:stretch>
            <a:fillRect/>
          </a:stretch>
        </p:blipFill>
        <p:spPr>
          <a:xfrm>
            <a:off x="-488039" y="1825624"/>
            <a:ext cx="1814278" cy="2553942"/>
          </a:xfrm>
          <a:prstGeom prst="rect">
            <a:avLst/>
          </a:prstGeom>
        </p:spPr>
      </p:pic>
      <p:pic>
        <p:nvPicPr>
          <p:cNvPr id="8" name="Picture 7" descr="A black background with brown triangles&#10;&#10;Description automatically generated">
            <a:extLst>
              <a:ext uri="{FF2B5EF4-FFF2-40B4-BE49-F238E27FC236}">
                <a16:creationId xmlns:a16="http://schemas.microsoft.com/office/drawing/2014/main" id="{E07F9322-B1BA-5F40-7DEE-B04D04677121}"/>
              </a:ext>
            </a:extLst>
          </p:cNvPr>
          <p:cNvPicPr>
            <a:picLocks noChangeAspect="1"/>
          </p:cNvPicPr>
          <p:nvPr/>
        </p:nvPicPr>
        <p:blipFill>
          <a:blip r:embed="rId4">
            <a:duotone>
              <a:schemeClr val="accent4">
                <a:shade val="45000"/>
                <a:satMod val="135000"/>
              </a:schemeClr>
              <a:prstClr val="white"/>
            </a:duotone>
          </a:blip>
          <a:stretch>
            <a:fillRect/>
          </a:stretch>
        </p:blipFill>
        <p:spPr>
          <a:xfrm>
            <a:off x="0" y="6071108"/>
            <a:ext cx="12192000" cy="786384"/>
          </a:xfrm>
          <a:prstGeom prst="rect">
            <a:avLst/>
          </a:prstGeom>
        </p:spPr>
      </p:pic>
      <p:pic>
        <p:nvPicPr>
          <p:cNvPr id="5" name="Picture 1">
            <a:extLst>
              <a:ext uri="{FF2B5EF4-FFF2-40B4-BE49-F238E27FC236}">
                <a16:creationId xmlns:a16="http://schemas.microsoft.com/office/drawing/2014/main" id="{1F6E2E13-C54A-2417-9284-1C56FC8CAD64}"/>
              </a:ext>
            </a:extLst>
          </p:cNvPr>
          <p:cNvPicPr>
            <a:picLocks noChangeAspect="1" noChangeArrowheads="1"/>
          </p:cNvPicPr>
          <p:nvPr/>
        </p:nvPicPr>
        <p:blipFill rotWithShape="1">
          <a:blip r:embed="rId5">
            <a:extLst>
              <a:ext uri="{28A0092B-C50C-407E-A947-70E740481C1C}">
                <a14:useLocalDpi xmlns:a14="http://schemas.microsoft.com/office/drawing/2010/main" val="0"/>
              </a:ext>
            </a:extLst>
          </a:blip>
          <a:srcRect b="33386"/>
          <a:stretch/>
        </p:blipFill>
        <p:spPr bwMode="auto">
          <a:xfrm>
            <a:off x="107726" y="78358"/>
            <a:ext cx="1022574" cy="358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73905455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85EAF228E437A04D8B18C7CFECF483C0" ma:contentTypeVersion="18" ma:contentTypeDescription="Create a new document." ma:contentTypeScope="" ma:versionID="317a9ca8d58fa18e56e7c8f589686f83">
  <xsd:schema xmlns:xsd="http://www.w3.org/2001/XMLSchema" xmlns:xs="http://www.w3.org/2001/XMLSchema" xmlns:p="http://schemas.microsoft.com/office/2006/metadata/properties" xmlns:ns2="0db15740-d308-4548-abee-b976426e3dfc" xmlns:ns3="6157e73e-dbee-4017-8909-237d08381653" targetNamespace="http://schemas.microsoft.com/office/2006/metadata/properties" ma:root="true" ma:fieldsID="5d2a8d9f471e86bc68608165f835f735" ns2:_="" ns3:_="">
    <xsd:import namespace="0db15740-d308-4548-abee-b976426e3dfc"/>
    <xsd:import namespace="6157e73e-dbee-4017-8909-237d08381653"/>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LengthInSeconds" minOccurs="0"/>
                <xsd:element ref="ns2:MediaServiceAutoKeyPoints" minOccurs="0"/>
                <xsd:element ref="ns2:MediaServiceKeyPoints" minOccurs="0"/>
                <xsd:element ref="ns2:MediaServiceAutoTags" minOccurs="0"/>
                <xsd:element ref="ns2:MediaServiceGenerationTime" minOccurs="0"/>
                <xsd:element ref="ns2:MediaServiceEventHashCode" minOccurs="0"/>
                <xsd:element ref="ns2:MediaServiceOCR" minOccurs="0"/>
                <xsd:element ref="ns3:SharedWithUsers" minOccurs="0"/>
                <xsd:element ref="ns3:SharedWithDetails" minOccurs="0"/>
                <xsd:element ref="ns2:MediaServiceLocation" minOccurs="0"/>
                <xsd:element ref="ns2:lcf76f155ced4ddcb4097134ff3c332f" minOccurs="0"/>
                <xsd:element ref="ns3:TaxCatchAll"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db15740-d308-4548-abee-b976426e3df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LengthInSeconds" ma:index="11" nillable="true" ma:displayName="Length (seconds)" ma:internalName="MediaLengthInSeconds" ma:readOnly="true">
      <xsd:simpleType>
        <xsd:restriction base="dms:Unknown"/>
      </xsd:simpleType>
    </xsd:element>
    <xsd:element name="MediaServiceAutoKeyPoints" ma:index="12" nillable="true" ma:displayName="MediaServiceAutoKeyPoints" ma:hidden="true" ma:internalName="MediaServiceAutoKeyPoints" ma:readOnly="true">
      <xsd:simpleType>
        <xsd:restriction base="dms:Note"/>
      </xsd:simpleType>
    </xsd:element>
    <xsd:element name="MediaServiceKeyPoints" ma:index="13" nillable="true" ma:displayName="KeyPoints" ma:internalName="MediaServiceKeyPoints" ma:readOnly="true">
      <xsd:simpleType>
        <xsd:restriction base="dms:Note">
          <xsd:maxLength value="255"/>
        </xsd:restriction>
      </xsd:simpleType>
    </xsd:element>
    <xsd:element name="MediaServiceAutoTags" ma:index="14" nillable="true" ma:displayName="Tags" ma:internalName="MediaServiceAutoTags" ma:readOnly="true">
      <xsd:simpleType>
        <xsd:restriction base="dms:Text"/>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ServiceLocation" ma:index="20" nillable="true" ma:displayName="Location" ma:internalName="MediaServiceLocation" ma:readOnly="true">
      <xsd:simpleType>
        <xsd:restriction base="dms:Text"/>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593ed6b0-d858-4e51-8344-7dab2c3c7449"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6157e73e-dbee-4017-8909-237d08381653"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1c5f9b19-06fc-48c4-a488-6126218b5372}" ma:internalName="TaxCatchAll" ma:showField="CatchAllData" ma:web="6157e73e-dbee-4017-8909-237d08381653">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TaxCatchAll xmlns="6157e73e-dbee-4017-8909-237d08381653" xsi:nil="true"/>
    <SharedWithUsers xmlns="6157e73e-dbee-4017-8909-237d08381653">
      <UserInfo>
        <DisplayName>Judith Hunt</DisplayName>
        <AccountId>31</AccountId>
        <AccountType/>
      </UserInfo>
    </SharedWithUsers>
    <lcf76f155ced4ddcb4097134ff3c332f xmlns="0db15740-d308-4548-abee-b976426e3dfc">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F5A0D565-3F9D-4F97-A37F-E0EE116F6816}">
  <ds:schemaRefs>
    <ds:schemaRef ds:uri="http://schemas.microsoft.com/sharepoint/v3/contenttype/forms"/>
  </ds:schemaRefs>
</ds:datastoreItem>
</file>

<file path=customXml/itemProps2.xml><?xml version="1.0" encoding="utf-8"?>
<ds:datastoreItem xmlns:ds="http://schemas.openxmlformats.org/officeDocument/2006/customXml" ds:itemID="{77E03FEF-C509-42BB-9763-3E88945247B0}"/>
</file>

<file path=customXml/itemProps3.xml><?xml version="1.0" encoding="utf-8"?>
<ds:datastoreItem xmlns:ds="http://schemas.openxmlformats.org/officeDocument/2006/customXml" ds:itemID="{814BAE6B-28DD-4861-9D9B-4E20312B173D}">
  <ds:schemaRefs>
    <ds:schemaRef ds:uri="05162c67-cf15-40cb-8b49-09bade512f87"/>
    <ds:schemaRef ds:uri="http://schemas.microsoft.com/office/2006/documentManagement/types"/>
    <ds:schemaRef ds:uri="http://purl.org/dc/dcmitype/"/>
    <ds:schemaRef ds:uri="http://www.w3.org/XML/1998/namespace"/>
    <ds:schemaRef ds:uri="http://schemas.microsoft.com/office/2006/metadata/properties"/>
    <ds:schemaRef ds:uri="http://schemas.openxmlformats.org/package/2006/metadata/core-properties"/>
    <ds:schemaRef ds:uri="8473ee51-cd81-45de-9d70-07f11953884b"/>
    <ds:schemaRef ds:uri="http://purl.org/dc/elements/1.1/"/>
    <ds:schemaRef ds:uri="http://schemas.microsoft.com/office/infopath/2007/PartnerControls"/>
    <ds:schemaRef ds:uri="http://purl.org/dc/terms/"/>
  </ds:schemaRefs>
</ds:datastoreItem>
</file>

<file path=docProps/app.xml><?xml version="1.0" encoding="utf-8"?>
<Properties xmlns="http://schemas.openxmlformats.org/officeDocument/2006/extended-properties" xmlns:vt="http://schemas.openxmlformats.org/officeDocument/2006/docPropsVTypes">
  <TotalTime>1433</TotalTime>
  <Words>1941</Words>
  <Application>Microsoft Office PowerPoint</Application>
  <PresentationFormat>Widescreen</PresentationFormat>
  <Paragraphs>220</Paragraphs>
  <Slides>18</Slides>
  <Notes>18</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18</vt:i4>
      </vt:variant>
    </vt:vector>
  </HeadingPairs>
  <TitlesOfParts>
    <vt:vector size="22" baseType="lpstr">
      <vt:lpstr>Aptos</vt:lpstr>
      <vt:lpstr>Aptos Display</vt:lpstr>
      <vt:lpstr>Arial</vt:lpstr>
      <vt:lpstr>Office Theme</vt:lpstr>
      <vt:lpstr>Ko au te taiao, ko te taiao ko au</vt:lpstr>
      <vt:lpstr>Māori Qualifications Services (MQS)</vt:lpstr>
      <vt:lpstr>Moderation</vt:lpstr>
      <vt:lpstr>US6139: Describe aroha in relation to the way Māori interact with te taiao. Level 1, Credits 2, Version 9</vt:lpstr>
      <vt:lpstr>US6141: Describe whanaungatanga in relation to how Māori interact and take care of te taiao. Level 2, Credits 3, Version 8</vt:lpstr>
      <vt:lpstr>US6142: Explain kaitiakitanga in relation to how Māori interact with te taiao. Level 3, Credits 4, Version 8</vt:lpstr>
      <vt:lpstr>US6137: Describe tapu, noa, and mana in relation to the way Māori interact with te taiao </vt:lpstr>
      <vt:lpstr>US6137: Describe tapu, noa, and mana in relation to the way Māori interact with te taiao </vt:lpstr>
      <vt:lpstr>US6137: Describe tapu, noa, and mana in relation to the way Māori interact with te taiao </vt:lpstr>
      <vt:lpstr>US6137: Describe tapu, noa, and mana in relation to the way Māori interact with te taiao </vt:lpstr>
      <vt:lpstr>US6137: Describe tapu, noa, and mana in relation to the way Māori interact with te taiao </vt:lpstr>
      <vt:lpstr>US6138: Explain the role of whakataukī in relation to how Māori manage te taiao</vt:lpstr>
      <vt:lpstr>US6138: Explain the role of whakataukī in relation to how Māori manage te taiao</vt:lpstr>
      <vt:lpstr>US6138: Explain the role of whakataukī in relation to how Māori manage te taiao</vt:lpstr>
      <vt:lpstr> US15976: Identify and explain te taiao occurrences in a local context using pūrākau and waiata </vt:lpstr>
      <vt:lpstr>US15976: Identify and explain te taiao occurrences in a local context using pūrākau and waiata</vt:lpstr>
      <vt:lpstr>US15976: Identify and explain te taiao occurrences in a local context using pūrākau and waiata</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Anthony Karauria</dc:creator>
  <cp:lastModifiedBy>Wendy Daniell (she/her)</cp:lastModifiedBy>
  <cp:revision>277</cp:revision>
  <dcterms:created xsi:type="dcterms:W3CDTF">2024-03-05T19:56:26Z</dcterms:created>
  <dcterms:modified xsi:type="dcterms:W3CDTF">2024-07-11T00:47:28Z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0x01010085EAF228E437A04D8B18C7CFECF483C0</vt:lpwstr>
  </property>
  <property fmtid="{D5CDD505-2E9C-101B-9397-08002B2CF9AE}" pid="3" name="MediaServiceImageTags">
    <vt:lpwstr/>
  </property>
</Properties>
</file>