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302" r:id="rId9"/>
    <p:sldId id="310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11" r:id="rId26"/>
    <p:sldId id="304" r:id="rId27"/>
    <p:sldId id="306" r:id="rId28"/>
    <p:sldId id="305" r:id="rId29"/>
    <p:sldId id="308" r:id="rId30"/>
    <p:sldId id="309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9D08-8E69-468C-AD3C-8B5D95108AE3}" type="datetimeFigureOut">
              <a:rPr lang="en-NZ" smtClean="0"/>
              <a:t>6/03/2020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1F3B-1E8E-412E-88F7-CAE765ABED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012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9D08-8E69-468C-AD3C-8B5D95108AE3}" type="datetimeFigureOut">
              <a:rPr lang="en-NZ" smtClean="0"/>
              <a:t>6/03/2020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1F3B-1E8E-412E-88F7-CAE765ABED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851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9D08-8E69-468C-AD3C-8B5D95108AE3}" type="datetimeFigureOut">
              <a:rPr lang="en-NZ" smtClean="0"/>
              <a:t>6/03/2020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1F3B-1E8E-412E-88F7-CAE765ABED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179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9D08-8E69-468C-AD3C-8B5D95108AE3}" type="datetimeFigureOut">
              <a:rPr lang="en-NZ" smtClean="0"/>
              <a:t>6/03/2020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1F3B-1E8E-412E-88F7-CAE765ABED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032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9D08-8E69-468C-AD3C-8B5D95108AE3}" type="datetimeFigureOut">
              <a:rPr lang="en-NZ" smtClean="0"/>
              <a:t>6/03/2020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1F3B-1E8E-412E-88F7-CAE765ABED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47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9D08-8E69-468C-AD3C-8B5D95108AE3}" type="datetimeFigureOut">
              <a:rPr lang="en-NZ" smtClean="0"/>
              <a:t>6/03/2020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1F3B-1E8E-412E-88F7-CAE765ABED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308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9D08-8E69-468C-AD3C-8B5D95108AE3}" type="datetimeFigureOut">
              <a:rPr lang="en-NZ" smtClean="0"/>
              <a:t>6/03/2020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1F3B-1E8E-412E-88F7-CAE765ABED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867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9D08-8E69-468C-AD3C-8B5D95108AE3}" type="datetimeFigureOut">
              <a:rPr lang="en-NZ" smtClean="0"/>
              <a:t>6/03/2020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1F3B-1E8E-412E-88F7-CAE765ABED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49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9D08-8E69-468C-AD3C-8B5D95108AE3}" type="datetimeFigureOut">
              <a:rPr lang="en-NZ" smtClean="0"/>
              <a:t>6/03/2020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1F3B-1E8E-412E-88F7-CAE765ABED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5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9D08-8E69-468C-AD3C-8B5D95108AE3}" type="datetimeFigureOut">
              <a:rPr lang="en-NZ" smtClean="0"/>
              <a:t>6/03/2020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1F3B-1E8E-412E-88F7-CAE765ABED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35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9D08-8E69-468C-AD3C-8B5D95108AE3}" type="datetimeFigureOut">
              <a:rPr lang="en-NZ" smtClean="0"/>
              <a:t>6/03/2020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1F3B-1E8E-412E-88F7-CAE765ABED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050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9D08-8E69-468C-AD3C-8B5D95108AE3}" type="datetimeFigureOut">
              <a:rPr lang="en-NZ" smtClean="0"/>
              <a:t>6/03/2020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91F3B-1E8E-412E-88F7-CAE765ABED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661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 smtClean="0"/>
              <a:t>Tomorrow’s Schools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9" y="1524000"/>
            <a:ext cx="6751161" cy="448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2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Networked, responsive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Education </a:t>
            </a:r>
            <a:r>
              <a:rPr lang="en-US" dirty="0"/>
              <a:t>Service </a:t>
            </a:r>
            <a:r>
              <a:rPr lang="en-US" dirty="0" smtClean="0"/>
              <a:t>Agency</a:t>
            </a:r>
          </a:p>
          <a:p>
            <a:pPr marL="0" indent="0">
              <a:buNone/>
            </a:pPr>
            <a:r>
              <a:rPr lang="en-US" dirty="0" smtClean="0"/>
              <a:t>Monitoring and evaluation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099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Support Agency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central, regional, </a:t>
            </a:r>
            <a:r>
              <a:rPr lang="en-NZ" dirty="0" smtClean="0"/>
              <a:t>local</a:t>
            </a:r>
          </a:p>
          <a:p>
            <a:r>
              <a:rPr lang="en-US" dirty="0"/>
              <a:t>supporting teaching and 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focus </a:t>
            </a:r>
            <a:r>
              <a:rPr lang="en-US" dirty="0"/>
              <a:t>on those the system currently does not serve well: Māori, Pacific, those with disabilities and/or learning support needs, and those from disadvantaged </a:t>
            </a:r>
            <a:r>
              <a:rPr lang="en-US" dirty="0" smtClean="0"/>
              <a:t>backgrounds</a:t>
            </a:r>
          </a:p>
          <a:p>
            <a:r>
              <a:rPr lang="en-US" dirty="0" smtClean="0"/>
              <a:t>strengthening leadership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5993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Monitoring and </a:t>
            </a:r>
            <a:r>
              <a:rPr lang="en-US" dirty="0" smtClean="0"/>
              <a:t>evaluation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</a:t>
            </a:r>
            <a:r>
              <a:rPr lang="en-US" dirty="0"/>
              <a:t>school reviews provide important information for schools, </a:t>
            </a:r>
            <a:r>
              <a:rPr lang="en-US" dirty="0" err="1"/>
              <a:t>whānau</a:t>
            </a:r>
            <a:r>
              <a:rPr lang="en-US" dirty="0"/>
              <a:t> and communities</a:t>
            </a:r>
            <a:r>
              <a:rPr lang="en-US" dirty="0" smtClean="0"/>
              <a:t>.</a:t>
            </a:r>
          </a:p>
          <a:p>
            <a:r>
              <a:rPr lang="en-US" dirty="0"/>
              <a:t>strengthen the capability of schools to undertake self-evaluation and continuous improvement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1873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2. Leadership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Leadership advisors </a:t>
            </a:r>
            <a:endParaRPr lang="en-US" dirty="0" smtClean="0"/>
          </a:p>
          <a:p>
            <a:r>
              <a:rPr lang="en-US" dirty="0" smtClean="0"/>
              <a:t>Eligibility </a:t>
            </a:r>
            <a:r>
              <a:rPr lang="en-US" dirty="0"/>
              <a:t>criteria </a:t>
            </a:r>
            <a:r>
              <a:rPr lang="en-US" dirty="0" smtClean="0"/>
              <a:t>principals</a:t>
            </a:r>
          </a:p>
          <a:p>
            <a:r>
              <a:rPr lang="en-US" dirty="0" smtClean="0"/>
              <a:t>Principals </a:t>
            </a:r>
            <a:r>
              <a:rPr lang="en-US" dirty="0"/>
              <a:t>where they are needed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74244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3. The </a:t>
            </a:r>
            <a:r>
              <a:rPr lang="en-NZ" dirty="0"/>
              <a:t>network of schooling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Responsibilities </a:t>
            </a:r>
            <a:r>
              <a:rPr lang="en-US" dirty="0"/>
              <a:t>for property </a:t>
            </a:r>
          </a:p>
          <a:p>
            <a:r>
              <a:rPr lang="en-US" dirty="0" smtClean="0"/>
              <a:t>Strategic</a:t>
            </a:r>
          </a:p>
          <a:p>
            <a:pPr marL="400050" lvl="1" indent="0">
              <a:buNone/>
            </a:pPr>
            <a:r>
              <a:rPr lang="en-US" dirty="0" smtClean="0"/>
              <a:t>– </a:t>
            </a:r>
            <a:r>
              <a:rPr lang="en-US" dirty="0"/>
              <a:t>Te </a:t>
            </a:r>
            <a:r>
              <a:rPr lang="en-US" dirty="0" err="1"/>
              <a:t>Tiriti</a:t>
            </a:r>
            <a:r>
              <a:rPr lang="en-US" dirty="0"/>
              <a:t> o Waitangi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- Maori </a:t>
            </a:r>
            <a:r>
              <a:rPr lang="en-US" dirty="0"/>
              <a:t>medium pathway</a:t>
            </a:r>
          </a:p>
          <a:p>
            <a:r>
              <a:rPr lang="en-US" dirty="0" smtClean="0"/>
              <a:t>Enrolment </a:t>
            </a:r>
            <a:r>
              <a:rPr lang="en-US" dirty="0"/>
              <a:t>zones 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7047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Five other </a:t>
            </a:r>
            <a:r>
              <a:rPr lang="en-NZ" dirty="0" smtClean="0"/>
              <a:t>objectives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arenR" startAt="4"/>
            </a:pPr>
            <a:r>
              <a:rPr lang="en-NZ" dirty="0" smtClean="0"/>
              <a:t>Learners </a:t>
            </a:r>
            <a:r>
              <a:rPr lang="en-NZ" dirty="0"/>
              <a:t>at the centre </a:t>
            </a:r>
          </a:p>
          <a:p>
            <a:pPr marL="514350" lvl="0" indent="-514350">
              <a:buFont typeface="+mj-lt"/>
              <a:buAutoNum type="arabicParenR" startAt="4"/>
            </a:pPr>
            <a:r>
              <a:rPr lang="en-NZ" dirty="0" smtClean="0"/>
              <a:t>Barrier-free </a:t>
            </a:r>
            <a:r>
              <a:rPr lang="en-NZ" dirty="0"/>
              <a:t>access </a:t>
            </a:r>
          </a:p>
          <a:p>
            <a:pPr marL="514350" lvl="0" indent="-514350">
              <a:buFont typeface="+mj-lt"/>
              <a:buAutoNum type="arabicParenR" startAt="4"/>
            </a:pPr>
            <a:r>
              <a:rPr lang="en-NZ" dirty="0" smtClean="0"/>
              <a:t>Quality </a:t>
            </a:r>
            <a:r>
              <a:rPr lang="en-NZ" dirty="0"/>
              <a:t>teaching and </a:t>
            </a:r>
            <a:r>
              <a:rPr lang="en-NZ" dirty="0" smtClean="0"/>
              <a:t>leadership </a:t>
            </a:r>
            <a:endParaRPr lang="en-NZ" dirty="0"/>
          </a:p>
          <a:p>
            <a:pPr marL="514350" lvl="0" indent="-514350">
              <a:buFont typeface="+mj-lt"/>
              <a:buAutoNum type="arabicParenR" startAt="4"/>
            </a:pPr>
            <a:r>
              <a:rPr lang="en-NZ" dirty="0" smtClean="0"/>
              <a:t>Future </a:t>
            </a:r>
            <a:r>
              <a:rPr lang="en-NZ" dirty="0"/>
              <a:t>learning and work 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en-NZ" dirty="0" smtClean="0"/>
              <a:t>World </a:t>
            </a:r>
            <a:r>
              <a:rPr lang="en-NZ" dirty="0"/>
              <a:t>class inclusive public education </a:t>
            </a:r>
          </a:p>
        </p:txBody>
      </p:sp>
    </p:spTree>
    <p:extLst>
      <p:ext uri="{BB962C8B-B14F-4D97-AF65-F5344CB8AC3E}">
        <p14:creationId xmlns:p14="http://schemas.microsoft.com/office/powerpoint/2010/main" val="682753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/>
              <a:t>4</a:t>
            </a:r>
            <a:r>
              <a:rPr lang="en-NZ" dirty="0" smtClean="0"/>
              <a:t>. Learners </a:t>
            </a:r>
            <a:r>
              <a:rPr lang="en-NZ" dirty="0"/>
              <a:t>at the centre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Role of </a:t>
            </a:r>
            <a:r>
              <a:rPr lang="en-US" dirty="0"/>
              <a:t>BOTS</a:t>
            </a:r>
            <a:endParaRPr lang="en-NZ" dirty="0"/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Every student </a:t>
            </a:r>
            <a:r>
              <a:rPr lang="en-US" dirty="0" smtClean="0"/>
              <a:t>is </a:t>
            </a:r>
            <a:r>
              <a:rPr lang="en-US" dirty="0"/>
              <a:t>able to attain their highest possible educational standard</a:t>
            </a:r>
            <a:endParaRPr lang="en-NZ" dirty="0"/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School </a:t>
            </a:r>
            <a:r>
              <a:rPr lang="en-US" dirty="0" smtClean="0"/>
              <a:t>- </a:t>
            </a:r>
            <a:r>
              <a:rPr lang="en-US" dirty="0"/>
              <a:t>physically and emotionally </a:t>
            </a:r>
            <a:r>
              <a:rPr lang="en-US" dirty="0" smtClean="0"/>
              <a:t>safe, student rights, reasonable </a:t>
            </a:r>
            <a:r>
              <a:rPr lang="en-US" dirty="0"/>
              <a:t>steps to eliminate racism, stigma, bullying and </a:t>
            </a:r>
            <a:r>
              <a:rPr lang="en-US" dirty="0" smtClean="0"/>
              <a:t>discrimination</a:t>
            </a:r>
            <a:endParaRPr lang="en-NZ" dirty="0"/>
          </a:p>
          <a:p>
            <a:pPr marL="514350" lvl="0" indent="-514350">
              <a:buFont typeface="+mj-lt"/>
              <a:buAutoNum type="alphaLcParenR"/>
            </a:pPr>
            <a:r>
              <a:rPr lang="en-US" dirty="0" smtClean="0"/>
              <a:t>Inclusive </a:t>
            </a:r>
            <a:r>
              <a:rPr lang="en-US" dirty="0"/>
              <a:t>of and caters for students with differing needs</a:t>
            </a:r>
            <a:endParaRPr lang="en-NZ" dirty="0"/>
          </a:p>
          <a:p>
            <a:pPr marL="514350" lvl="0" indent="-514350">
              <a:buFont typeface="+mj-lt"/>
              <a:buAutoNum type="alphaLcParenR"/>
            </a:pPr>
            <a:r>
              <a:rPr lang="en-US" dirty="0" smtClean="0"/>
              <a:t>Gives </a:t>
            </a:r>
            <a:r>
              <a:rPr lang="en-US" dirty="0"/>
              <a:t>effect to Te </a:t>
            </a:r>
            <a:r>
              <a:rPr lang="en-US" dirty="0" err="1"/>
              <a:t>Tiriti</a:t>
            </a:r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289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 smtClean="0"/>
              <a:t>4. Learners </a:t>
            </a:r>
            <a:r>
              <a:rPr lang="en-NZ" dirty="0"/>
              <a:t>at the centre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School </a:t>
            </a:r>
            <a:r>
              <a:rPr lang="en-US" dirty="0"/>
              <a:t>gives effect to Te </a:t>
            </a:r>
            <a:r>
              <a:rPr lang="en-US" dirty="0" err="1" smtClean="0"/>
              <a:t>Tiriti</a:t>
            </a:r>
            <a:endParaRPr lang="en-NZ" dirty="0"/>
          </a:p>
          <a:p>
            <a:pPr lvl="0"/>
            <a:r>
              <a:rPr lang="en-NZ" dirty="0" smtClean="0"/>
              <a:t>Ensure plans</a:t>
            </a:r>
            <a:r>
              <a:rPr lang="en-NZ" dirty="0"/>
              <a:t>, policies and local curriculum reflect local </a:t>
            </a:r>
            <a:r>
              <a:rPr lang="en-NZ" dirty="0" err="1"/>
              <a:t>tikanga</a:t>
            </a:r>
            <a:r>
              <a:rPr lang="en-NZ" dirty="0"/>
              <a:t>, </a:t>
            </a:r>
            <a:r>
              <a:rPr lang="en-NZ" dirty="0" err="1"/>
              <a:t>mātauranga</a:t>
            </a:r>
            <a:r>
              <a:rPr lang="en-NZ" dirty="0"/>
              <a:t> Māori and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ao</a:t>
            </a:r>
            <a:r>
              <a:rPr lang="en-NZ" dirty="0"/>
              <a:t> Māori; </a:t>
            </a:r>
          </a:p>
          <a:p>
            <a:pPr lvl="0"/>
            <a:r>
              <a:rPr lang="en-NZ" dirty="0" smtClean="0"/>
              <a:t>Provide </a:t>
            </a:r>
            <a:r>
              <a:rPr lang="en-NZ" dirty="0" err="1" smtClean="0"/>
              <a:t>tikanga</a:t>
            </a:r>
            <a:r>
              <a:rPr lang="en-NZ" dirty="0" smtClean="0"/>
              <a:t> </a:t>
            </a:r>
            <a:r>
              <a:rPr lang="en-NZ" dirty="0"/>
              <a:t>Māori and </a:t>
            </a:r>
            <a:r>
              <a:rPr lang="en-NZ" dirty="0" err="1"/>
              <a:t>te</a:t>
            </a:r>
            <a:r>
              <a:rPr lang="en-NZ" dirty="0"/>
              <a:t> reo Māori;</a:t>
            </a:r>
          </a:p>
          <a:p>
            <a:pPr lvl="0"/>
            <a:r>
              <a:rPr lang="en-NZ" dirty="0" smtClean="0"/>
              <a:t>Achieve </a:t>
            </a:r>
            <a:r>
              <a:rPr lang="en-NZ" dirty="0"/>
              <a:t>equitable outcomes for Māori students.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06351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 smtClean="0"/>
              <a:t>4. Learners </a:t>
            </a:r>
            <a:r>
              <a:rPr lang="en-NZ" dirty="0"/>
              <a:t>at the centre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Complaints </a:t>
            </a:r>
            <a:r>
              <a:rPr lang="en-US" dirty="0"/>
              <a:t>and dispute resolution </a:t>
            </a:r>
            <a:r>
              <a:rPr lang="en-US" dirty="0" smtClean="0"/>
              <a:t>panels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528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5. </a:t>
            </a:r>
            <a:r>
              <a:rPr lang="en-US" dirty="0"/>
              <a:t>Barrier </a:t>
            </a:r>
            <a:r>
              <a:rPr lang="en-US" dirty="0" smtClean="0"/>
              <a:t>free access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Equity </a:t>
            </a:r>
            <a:r>
              <a:rPr lang="en-US" dirty="0"/>
              <a:t>index </a:t>
            </a:r>
            <a:r>
              <a:rPr lang="en-US" dirty="0" smtClean="0"/>
              <a:t>- replace </a:t>
            </a:r>
            <a:r>
              <a:rPr lang="en-US" dirty="0" err="1"/>
              <a:t>decile</a:t>
            </a:r>
            <a:r>
              <a:rPr lang="en-US" dirty="0"/>
              <a:t> </a:t>
            </a:r>
            <a:r>
              <a:rPr lang="en-US" dirty="0" smtClean="0"/>
              <a:t>funding</a:t>
            </a:r>
            <a:endParaRPr lang="en-NZ" dirty="0"/>
          </a:p>
          <a:p>
            <a:pPr lvl="0"/>
            <a:r>
              <a:rPr lang="en-NZ" dirty="0" smtClean="0"/>
              <a:t>Support </a:t>
            </a:r>
            <a:r>
              <a:rPr lang="en-NZ" dirty="0"/>
              <a:t>for </a:t>
            </a:r>
            <a:r>
              <a:rPr lang="en-NZ" dirty="0" smtClean="0"/>
              <a:t>learners with </a:t>
            </a:r>
            <a:r>
              <a:rPr lang="en-NZ" dirty="0"/>
              <a:t>disabilities and/or learning support needs</a:t>
            </a:r>
          </a:p>
          <a:p>
            <a:pPr lvl="0"/>
            <a:r>
              <a:rPr lang="en-US" dirty="0" smtClean="0"/>
              <a:t>Full-service </a:t>
            </a:r>
            <a:r>
              <a:rPr lang="en-US" dirty="0"/>
              <a:t>site - </a:t>
            </a:r>
            <a:r>
              <a:rPr lang="en-NZ" dirty="0"/>
              <a:t>wraparound services in socio-economically disadvantaged communities</a:t>
            </a:r>
          </a:p>
          <a:p>
            <a:pPr lvl="0"/>
            <a:r>
              <a:rPr lang="en-US" dirty="0" smtClean="0"/>
              <a:t>Transitions - a </a:t>
            </a:r>
            <a:r>
              <a:rPr lang="en-US" dirty="0"/>
              <a:t>secure and trustworthy information sharing </a:t>
            </a:r>
            <a:r>
              <a:rPr lang="en-US" dirty="0" smtClean="0"/>
              <a:t>platform</a:t>
            </a:r>
            <a:endParaRPr lang="en-NZ" dirty="0"/>
          </a:p>
          <a:p>
            <a:pPr lvl="0"/>
            <a:r>
              <a:rPr lang="en-NZ" dirty="0"/>
              <a:t>Joint secondary school-tertiary learning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9954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Tomorrow’s School Taskforce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Governance</a:t>
            </a:r>
            <a:r>
              <a:rPr lang="en-US" dirty="0"/>
              <a:t>, management and administration of the schooling system must be founded on </a:t>
            </a:r>
            <a:endParaRPr lang="en-US" dirty="0" smtClean="0"/>
          </a:p>
          <a:p>
            <a:r>
              <a:rPr lang="en-US" dirty="0" smtClean="0"/>
              <a:t>Te </a:t>
            </a:r>
            <a:r>
              <a:rPr lang="en-US" dirty="0" err="1"/>
              <a:t>Tiriti</a:t>
            </a:r>
            <a:r>
              <a:rPr lang="en-US" dirty="0"/>
              <a:t> o Waitangi and the rights of the </a:t>
            </a:r>
            <a:r>
              <a:rPr lang="en-US" dirty="0" smtClean="0"/>
              <a:t>child</a:t>
            </a:r>
          </a:p>
          <a:p>
            <a:r>
              <a:rPr lang="en-US" dirty="0" smtClean="0"/>
              <a:t>To </a:t>
            </a:r>
            <a:r>
              <a:rPr lang="en-US" dirty="0"/>
              <a:t>enable every </a:t>
            </a:r>
            <a:r>
              <a:rPr lang="en-US" dirty="0" smtClean="0"/>
              <a:t>learner </a:t>
            </a:r>
            <a:r>
              <a:rPr lang="en-US" dirty="0"/>
              <a:t>to </a:t>
            </a:r>
            <a:r>
              <a:rPr lang="en-US" dirty="0" smtClean="0"/>
              <a:t>belong </a:t>
            </a:r>
          </a:p>
          <a:p>
            <a:r>
              <a:rPr lang="en-US" dirty="0" smtClean="0"/>
              <a:t>Being holistic  and promoting wellbeing </a:t>
            </a:r>
          </a:p>
          <a:p>
            <a:r>
              <a:rPr lang="en-US" dirty="0" smtClean="0"/>
              <a:t>Gives success to students whoever </a:t>
            </a:r>
            <a:r>
              <a:rPr lang="en-US" dirty="0"/>
              <a:t>they are and wherever they are in the system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16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6. Quality </a:t>
            </a:r>
            <a:r>
              <a:rPr lang="en-US" dirty="0"/>
              <a:t>teaching and </a:t>
            </a:r>
            <a:r>
              <a:rPr lang="en-US" dirty="0" smtClean="0"/>
              <a:t>leadership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Education </a:t>
            </a:r>
            <a:r>
              <a:rPr lang="en-US" dirty="0"/>
              <a:t>Workforce Strategy</a:t>
            </a:r>
            <a:endParaRPr lang="en-NZ" dirty="0"/>
          </a:p>
          <a:p>
            <a:pPr lvl="0"/>
            <a:r>
              <a:rPr lang="en-US" dirty="0"/>
              <a:t>Strengthening BOT </a:t>
            </a:r>
            <a:r>
              <a:rPr lang="en-US" dirty="0" smtClean="0"/>
              <a:t>– </a:t>
            </a:r>
            <a:r>
              <a:rPr lang="en-NZ" dirty="0" smtClean="0"/>
              <a:t>support and guidance</a:t>
            </a:r>
            <a:endParaRPr lang="en-NZ" dirty="0"/>
          </a:p>
          <a:p>
            <a:pPr lvl="0"/>
            <a:r>
              <a:rPr lang="en-NZ" dirty="0"/>
              <a:t>Code of Conduct for BOT </a:t>
            </a:r>
            <a:endParaRPr lang="en-NZ" dirty="0" smtClean="0"/>
          </a:p>
          <a:p>
            <a:pPr lvl="0"/>
            <a:r>
              <a:rPr lang="en-NZ" dirty="0" smtClean="0"/>
              <a:t>Support </a:t>
            </a:r>
            <a:r>
              <a:rPr lang="en-NZ" dirty="0"/>
              <a:t>new teachers – </a:t>
            </a:r>
            <a:r>
              <a:rPr lang="en-NZ" dirty="0" smtClean="0"/>
              <a:t>National </a:t>
            </a:r>
            <a:r>
              <a:rPr lang="en-NZ" dirty="0"/>
              <a:t>Beginning Teacher Grant, Voluntary Bonding </a:t>
            </a:r>
            <a:r>
              <a:rPr lang="en-NZ" dirty="0" smtClean="0"/>
              <a:t>Scheme, new requirements for ITE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23845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7. Future </a:t>
            </a:r>
            <a:r>
              <a:rPr lang="en-US" dirty="0"/>
              <a:t>of learning and </a:t>
            </a:r>
            <a:r>
              <a:rPr lang="en-US" dirty="0" smtClean="0"/>
              <a:t>work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Curriculum </a:t>
            </a:r>
            <a:r>
              <a:rPr lang="en-US" dirty="0" err="1"/>
              <a:t>centre</a:t>
            </a:r>
            <a:r>
              <a:rPr lang="en-US" dirty="0"/>
              <a:t> - leads, develops and supports curriculum development and </a:t>
            </a:r>
            <a:r>
              <a:rPr lang="en-US" dirty="0" smtClean="0"/>
              <a:t>delivery</a:t>
            </a:r>
            <a:endParaRPr lang="en-NZ" dirty="0"/>
          </a:p>
          <a:p>
            <a:pPr lvl="0"/>
            <a:r>
              <a:rPr lang="en-US" dirty="0" smtClean="0"/>
              <a:t>Flexible </a:t>
            </a:r>
            <a:r>
              <a:rPr lang="en-US" dirty="0"/>
              <a:t>learning – VLNs, Te Kura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518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8. </a:t>
            </a:r>
            <a:r>
              <a:rPr lang="en-US" dirty="0"/>
              <a:t>World </a:t>
            </a:r>
            <a:r>
              <a:rPr lang="en-US" dirty="0" smtClean="0"/>
              <a:t>class </a:t>
            </a:r>
            <a:r>
              <a:rPr lang="en-US" dirty="0"/>
              <a:t>inclusive </a:t>
            </a:r>
            <a:r>
              <a:rPr lang="en-US" dirty="0" smtClean="0"/>
              <a:t>education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Develop </a:t>
            </a:r>
            <a:r>
              <a:rPr lang="en-US" dirty="0"/>
              <a:t>and improve the </a:t>
            </a:r>
            <a:r>
              <a:rPr lang="en-US" dirty="0" err="1"/>
              <a:t>Kāhui</a:t>
            </a:r>
            <a:r>
              <a:rPr lang="en-US" dirty="0"/>
              <a:t> </a:t>
            </a:r>
            <a:r>
              <a:rPr lang="en-US" dirty="0" err="1"/>
              <a:t>Ako</a:t>
            </a:r>
            <a:endParaRPr lang="en-NZ" dirty="0"/>
          </a:p>
          <a:p>
            <a:pPr lvl="0"/>
            <a:r>
              <a:rPr lang="en-NZ" dirty="0" smtClean="0"/>
              <a:t>Work with the Accord </a:t>
            </a:r>
            <a:r>
              <a:rPr lang="en-NZ" dirty="0"/>
              <a:t>to consider resourcing for staffing entitlements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3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plan</a:t>
            </a:r>
            <a:endParaRPr lang="en-N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54" y="1765975"/>
            <a:ext cx="2999492" cy="41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102" y="1765975"/>
            <a:ext cx="2999492" cy="41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487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48" y="228600"/>
            <a:ext cx="5350365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726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19" y="1600200"/>
            <a:ext cx="31847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4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these changes happen?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Legislation </a:t>
            </a:r>
          </a:p>
          <a:p>
            <a:r>
              <a:rPr lang="en-US" dirty="0" smtClean="0"/>
              <a:t>Ministry</a:t>
            </a:r>
            <a:endParaRPr lang="en-US" dirty="0"/>
          </a:p>
          <a:p>
            <a:r>
              <a:rPr lang="en-US" dirty="0"/>
              <a:t>ESA</a:t>
            </a:r>
          </a:p>
          <a:p>
            <a:r>
              <a:rPr lang="en-US" dirty="0" smtClean="0"/>
              <a:t>Curriculum Unit</a:t>
            </a:r>
          </a:p>
          <a:p>
            <a:r>
              <a:rPr lang="en-US" dirty="0"/>
              <a:t>Accord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43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these changes happen?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Legislation </a:t>
            </a:r>
          </a:p>
          <a:p>
            <a:r>
              <a:rPr lang="en-US" dirty="0" smtClean="0"/>
              <a:t>Ministry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ESA</a:t>
            </a:r>
          </a:p>
          <a:p>
            <a:r>
              <a:rPr lang="en-US" dirty="0" smtClean="0"/>
              <a:t>Curriculum Unit</a:t>
            </a:r>
          </a:p>
          <a:p>
            <a:r>
              <a:rPr lang="en-US" dirty="0"/>
              <a:t>Accord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66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MoE</a:t>
            </a:r>
            <a:r>
              <a:rPr lang="en-US" dirty="0"/>
              <a:t>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restructure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5694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Service Agency </a:t>
            </a:r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19" y="1600200"/>
            <a:ext cx="31847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3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3" y="304800"/>
            <a:ext cx="4254977" cy="605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7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Service Agency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PPTA response</a:t>
            </a:r>
          </a:p>
          <a:p>
            <a:r>
              <a:rPr lang="en-US" dirty="0" smtClean="0"/>
              <a:t>What elements are critical for the ESA to be successful?</a:t>
            </a:r>
          </a:p>
          <a:p>
            <a:r>
              <a:rPr lang="en-US" dirty="0" smtClean="0"/>
              <a:t>What services should </a:t>
            </a:r>
            <a:r>
              <a:rPr lang="en-US" dirty="0" smtClean="0"/>
              <a:t>the </a:t>
            </a:r>
            <a:r>
              <a:rPr lang="en-US" smtClean="0"/>
              <a:t>ESA be providing?</a:t>
            </a:r>
            <a:endParaRPr lang="en-US" dirty="0" smtClean="0"/>
          </a:p>
          <a:p>
            <a:r>
              <a:rPr lang="en-US" dirty="0" smtClean="0"/>
              <a:t>Of these what would you </a:t>
            </a:r>
            <a:r>
              <a:rPr lang="en-US" dirty="0" err="1" smtClean="0"/>
              <a:t>prioritise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should the ESA operate?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5279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 smtClean="0"/>
              <a:t>Tomorrow’s Schools – gone?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9" y="1524000"/>
            <a:ext cx="6751161" cy="448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7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Hubs</a:t>
            </a:r>
          </a:p>
          <a:p>
            <a:r>
              <a:rPr lang="en-US" dirty="0" smtClean="0"/>
              <a:t>Teachers and principals employed by hubs</a:t>
            </a:r>
          </a:p>
          <a:p>
            <a:r>
              <a:rPr lang="en-US" dirty="0" smtClean="0"/>
              <a:t>Te </a:t>
            </a:r>
            <a:r>
              <a:rPr lang="en-US" dirty="0" err="1" smtClean="0"/>
              <a:t>Tiriti</a:t>
            </a:r>
            <a:r>
              <a:rPr lang="en-US" dirty="0" smtClean="0"/>
              <a:t> o Waitangi</a:t>
            </a:r>
          </a:p>
          <a:p>
            <a:r>
              <a:rPr lang="en-US" dirty="0" smtClean="0"/>
              <a:t>Equity index replacing </a:t>
            </a:r>
            <a:r>
              <a:rPr lang="en-US" dirty="0" err="1" smtClean="0"/>
              <a:t>decile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NZQA merged with </a:t>
            </a:r>
            <a:r>
              <a:rPr lang="en-US" dirty="0" err="1" smtClean="0"/>
              <a:t>MoE</a:t>
            </a:r>
            <a:endParaRPr lang="en-US" dirty="0" smtClean="0"/>
          </a:p>
          <a:p>
            <a:r>
              <a:rPr lang="en-US" dirty="0" smtClean="0"/>
              <a:t>Principals on fixed-term appointments</a:t>
            </a:r>
          </a:p>
          <a:p>
            <a:r>
              <a:rPr lang="en-US" dirty="0" smtClean="0"/>
              <a:t>ERO becomes EEO – system evaluation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952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7476"/>
            <a:ext cx="4101594" cy="58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4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Hubs - gone</a:t>
            </a:r>
          </a:p>
          <a:p>
            <a:r>
              <a:rPr lang="en-US" dirty="0" smtClean="0"/>
              <a:t>Principals on fixed term contracts - gone</a:t>
            </a:r>
          </a:p>
          <a:p>
            <a:r>
              <a:rPr lang="en-US" dirty="0" err="1" smtClean="0"/>
              <a:t>Secondments</a:t>
            </a:r>
            <a:r>
              <a:rPr lang="en-US" dirty="0" smtClean="0"/>
              <a:t> for teachers - gone</a:t>
            </a:r>
          </a:p>
          <a:p>
            <a:r>
              <a:rPr lang="en-US" dirty="0" smtClean="0"/>
              <a:t>NZQA </a:t>
            </a:r>
          </a:p>
          <a:p>
            <a:r>
              <a:rPr lang="en-US" dirty="0" smtClean="0"/>
              <a:t>Teachers employed by </a:t>
            </a:r>
            <a:r>
              <a:rPr lang="en-US" dirty="0" err="1" smtClean="0"/>
              <a:t>BoT</a:t>
            </a:r>
            <a:endParaRPr lang="en-US" dirty="0" smtClean="0"/>
          </a:p>
          <a:p>
            <a:r>
              <a:rPr lang="en-US" dirty="0" smtClean="0"/>
              <a:t>Education Support Agency</a:t>
            </a:r>
          </a:p>
          <a:p>
            <a:r>
              <a:rPr lang="en-US" dirty="0"/>
              <a:t>ERO becomes EEO – system evaluation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435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07" y="304800"/>
            <a:ext cx="4099209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9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More responsive, accessible and integrated local support to schools and early learning services</a:t>
            </a:r>
          </a:p>
          <a:p>
            <a:r>
              <a:rPr lang="en-NZ" dirty="0"/>
              <a:t>Stronger arrangements to underpin principal leadership of the schooling system</a:t>
            </a:r>
          </a:p>
          <a:p>
            <a:r>
              <a:rPr lang="en-NZ" dirty="0"/>
              <a:t>A better balance between local and national responsibilities for school property and network provision. </a:t>
            </a:r>
          </a:p>
        </p:txBody>
      </p:sp>
    </p:spTree>
    <p:extLst>
      <p:ext uri="{BB962C8B-B14F-4D97-AF65-F5344CB8AC3E}">
        <p14:creationId xmlns:p14="http://schemas.microsoft.com/office/powerpoint/2010/main" val="8775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07" y="304800"/>
            <a:ext cx="4099209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9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599</Words>
  <Application>Microsoft Office PowerPoint</Application>
  <PresentationFormat>On-screen Show (4:3)</PresentationFormat>
  <Paragraphs>106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Tomorrow’s Schools</vt:lpstr>
      <vt:lpstr>Tomorrow’s School Taskforce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Networked, responsive</vt:lpstr>
      <vt:lpstr>Education Support Agency</vt:lpstr>
      <vt:lpstr>Monitoring and evaluation</vt:lpstr>
      <vt:lpstr>2. Leadership </vt:lpstr>
      <vt:lpstr>3. The network of schooling</vt:lpstr>
      <vt:lpstr>Five other objectives</vt:lpstr>
      <vt:lpstr>4. Learners at the centre </vt:lpstr>
      <vt:lpstr>4. Learners at the centre </vt:lpstr>
      <vt:lpstr>4. Learners at the centre </vt:lpstr>
      <vt:lpstr>5. Barrier free access</vt:lpstr>
      <vt:lpstr>6. Quality teaching and leadership</vt:lpstr>
      <vt:lpstr>7. Future of learning and work</vt:lpstr>
      <vt:lpstr>8. World class inclusive education</vt:lpstr>
      <vt:lpstr>Work plan</vt:lpstr>
      <vt:lpstr>PowerPoint Presentation</vt:lpstr>
      <vt:lpstr>Comments</vt:lpstr>
      <vt:lpstr>How will these changes happen?</vt:lpstr>
      <vt:lpstr>How will these changes happen?</vt:lpstr>
      <vt:lpstr>MoE </vt:lpstr>
      <vt:lpstr>Education Service Agency </vt:lpstr>
      <vt:lpstr>Education Service Agency</vt:lpstr>
      <vt:lpstr>Tomorrow’s Schools – gone?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Tomorrow’s Schools</dc:title>
  <dc:creator>Anthony Neyland</dc:creator>
  <cp:lastModifiedBy>Anthony Neyland</cp:lastModifiedBy>
  <cp:revision>23</cp:revision>
  <dcterms:created xsi:type="dcterms:W3CDTF">2020-03-04T01:22:26Z</dcterms:created>
  <dcterms:modified xsi:type="dcterms:W3CDTF">2020-03-06T04:52:12Z</dcterms:modified>
</cp:coreProperties>
</file>