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1" r:id="rId25"/>
    <p:sldId id="282" r:id="rId26"/>
    <p:sldId id="284" r:id="rId27"/>
    <p:sldId id="283" r:id="rId28"/>
    <p:sldId id="362" r:id="rId29"/>
    <p:sldId id="292" r:id="rId30"/>
    <p:sldId id="363" r:id="rId31"/>
    <p:sldId id="361" r:id="rId32"/>
    <p:sldId id="285" r:id="rId33"/>
    <p:sldId id="286" r:id="rId34"/>
    <p:sldId id="287" r:id="rId35"/>
    <p:sldId id="288" r:id="rId36"/>
    <p:sldId id="293" r:id="rId37"/>
    <p:sldId id="289" r:id="rId38"/>
    <p:sldId id="360" r:id="rId39"/>
    <p:sldId id="294" r:id="rId40"/>
    <p:sldId id="290" r:id="rId41"/>
    <p:sldId id="291" r:id="rId42"/>
    <p:sldId id="353" r:id="rId4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C0859-1CFA-4B4A-83F9-3051BF2923E3}" v="18" dt="2020-03-03T07:49:19.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01" autoAdjust="0"/>
  </p:normalViewPr>
  <p:slideViewPr>
    <p:cSldViewPr>
      <p:cViewPr varScale="1">
        <p:scale>
          <a:sx n="98" d="100"/>
          <a:sy n="98" d="100"/>
        </p:scale>
        <p:origin x="-1992" y="-10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4020"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11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Clark" userId="90128fa50af2a824" providerId="LiveId" clId="{DAFC0859-1CFA-4B4A-83F9-3051BF2923E3}"/>
    <pc:docChg chg="undo custSel delSld modSld sldOrd">
      <pc:chgData name="Doug Clark" userId="90128fa50af2a824" providerId="LiveId" clId="{DAFC0859-1CFA-4B4A-83F9-3051BF2923E3}" dt="2020-03-03T07:53:15.307" v="603" actId="20577"/>
      <pc:docMkLst>
        <pc:docMk/>
      </pc:docMkLst>
      <pc:sldChg chg="del">
        <pc:chgData name="Doug Clark" userId="90128fa50af2a824" providerId="LiveId" clId="{DAFC0859-1CFA-4B4A-83F9-3051BF2923E3}" dt="2020-03-03T06:47:18.315" v="0" actId="2696"/>
        <pc:sldMkLst>
          <pc:docMk/>
          <pc:sldMk cId="2211906500" sldId="272"/>
        </pc:sldMkLst>
      </pc:sldChg>
      <pc:sldChg chg="delSp modSp">
        <pc:chgData name="Doug Clark" userId="90128fa50af2a824" providerId="LiveId" clId="{DAFC0859-1CFA-4B4A-83F9-3051BF2923E3}" dt="2020-03-03T07:17:05.212" v="280" actId="478"/>
        <pc:sldMkLst>
          <pc:docMk/>
          <pc:sldMk cId="609864940" sldId="277"/>
        </pc:sldMkLst>
        <pc:spChg chg="mod">
          <ac:chgData name="Doug Clark" userId="90128fa50af2a824" providerId="LiveId" clId="{DAFC0859-1CFA-4B4A-83F9-3051BF2923E3}" dt="2020-03-03T06:50:16.558" v="9" actId="20577"/>
          <ac:spMkLst>
            <pc:docMk/>
            <pc:sldMk cId="609864940" sldId="277"/>
            <ac:spMk id="2" creationId="{00000000-0000-0000-0000-000000000000}"/>
          </ac:spMkLst>
        </pc:spChg>
        <pc:spChg chg="del">
          <ac:chgData name="Doug Clark" userId="90128fa50af2a824" providerId="LiveId" clId="{DAFC0859-1CFA-4B4A-83F9-3051BF2923E3}" dt="2020-03-03T07:17:05.212" v="280" actId="478"/>
          <ac:spMkLst>
            <pc:docMk/>
            <pc:sldMk cId="609864940" sldId="277"/>
            <ac:spMk id="3" creationId="{00000000-0000-0000-0000-000000000000}"/>
          </ac:spMkLst>
        </pc:spChg>
      </pc:sldChg>
      <pc:sldChg chg="delSp modSp">
        <pc:chgData name="Doug Clark" userId="90128fa50af2a824" providerId="LiveId" clId="{DAFC0859-1CFA-4B4A-83F9-3051BF2923E3}" dt="2020-03-03T07:05:17.135" v="170" actId="255"/>
        <pc:sldMkLst>
          <pc:docMk/>
          <pc:sldMk cId="2733178416" sldId="278"/>
        </pc:sldMkLst>
        <pc:spChg chg="mod">
          <ac:chgData name="Doug Clark" userId="90128fa50af2a824" providerId="LiveId" clId="{DAFC0859-1CFA-4B4A-83F9-3051BF2923E3}" dt="2020-03-03T07:05:17.135" v="170" actId="255"/>
          <ac:spMkLst>
            <pc:docMk/>
            <pc:sldMk cId="2733178416" sldId="278"/>
            <ac:spMk id="2" creationId="{00000000-0000-0000-0000-000000000000}"/>
          </ac:spMkLst>
        </pc:spChg>
        <pc:spChg chg="del mod">
          <ac:chgData name="Doug Clark" userId="90128fa50af2a824" providerId="LiveId" clId="{DAFC0859-1CFA-4B4A-83F9-3051BF2923E3}" dt="2020-03-03T07:04:47.764" v="162" actId="478"/>
          <ac:spMkLst>
            <pc:docMk/>
            <pc:sldMk cId="2733178416" sldId="278"/>
            <ac:spMk id="3" creationId="{00000000-0000-0000-0000-000000000000}"/>
          </ac:spMkLst>
        </pc:spChg>
      </pc:sldChg>
      <pc:sldChg chg="addSp delSp modSp">
        <pc:chgData name="Doug Clark" userId="90128fa50af2a824" providerId="LiveId" clId="{DAFC0859-1CFA-4B4A-83F9-3051BF2923E3}" dt="2020-03-03T07:07:17.321" v="193" actId="478"/>
        <pc:sldMkLst>
          <pc:docMk/>
          <pc:sldMk cId="3347166545" sldId="279"/>
        </pc:sldMkLst>
        <pc:spChg chg="add del mod">
          <ac:chgData name="Doug Clark" userId="90128fa50af2a824" providerId="LiveId" clId="{DAFC0859-1CFA-4B4A-83F9-3051BF2923E3}" dt="2020-03-03T07:07:17.321" v="193" actId="478"/>
          <ac:spMkLst>
            <pc:docMk/>
            <pc:sldMk cId="3347166545" sldId="279"/>
            <ac:spMk id="2" creationId="{00000000-0000-0000-0000-000000000000}"/>
          </ac:spMkLst>
        </pc:spChg>
        <pc:spChg chg="del">
          <ac:chgData name="Doug Clark" userId="90128fa50af2a824" providerId="LiveId" clId="{DAFC0859-1CFA-4B4A-83F9-3051BF2923E3}" dt="2020-03-03T07:06:29.848" v="175" actId="478"/>
          <ac:spMkLst>
            <pc:docMk/>
            <pc:sldMk cId="3347166545" sldId="279"/>
            <ac:spMk id="3" creationId="{00000000-0000-0000-0000-000000000000}"/>
          </ac:spMkLst>
        </pc:spChg>
        <pc:spChg chg="add del mod">
          <ac:chgData name="Doug Clark" userId="90128fa50af2a824" providerId="LiveId" clId="{DAFC0859-1CFA-4B4A-83F9-3051BF2923E3}" dt="2020-03-03T07:07:17.321" v="193" actId="478"/>
          <ac:spMkLst>
            <pc:docMk/>
            <pc:sldMk cId="3347166545" sldId="279"/>
            <ac:spMk id="5" creationId="{47D97C08-6623-4640-8D0E-7F9A6E86E2BB}"/>
          </ac:spMkLst>
        </pc:spChg>
      </pc:sldChg>
      <pc:sldChg chg="addSp delSp modSp del">
        <pc:chgData name="Doug Clark" userId="90128fa50af2a824" providerId="LiveId" clId="{DAFC0859-1CFA-4B4A-83F9-3051BF2923E3}" dt="2020-03-03T07:12:44.763" v="223" actId="2696"/>
        <pc:sldMkLst>
          <pc:docMk/>
          <pc:sldMk cId="1746190731" sldId="280"/>
        </pc:sldMkLst>
        <pc:spChg chg="add del">
          <ac:chgData name="Doug Clark" userId="90128fa50af2a824" providerId="LiveId" clId="{DAFC0859-1CFA-4B4A-83F9-3051BF2923E3}" dt="2020-03-03T07:11:23.812" v="212"/>
          <ac:spMkLst>
            <pc:docMk/>
            <pc:sldMk cId="1746190731" sldId="280"/>
            <ac:spMk id="2" creationId="{00000000-0000-0000-0000-000000000000}"/>
          </ac:spMkLst>
        </pc:spChg>
        <pc:spChg chg="add del mod">
          <ac:chgData name="Doug Clark" userId="90128fa50af2a824" providerId="LiveId" clId="{DAFC0859-1CFA-4B4A-83F9-3051BF2923E3}" dt="2020-03-03T07:12:29.846" v="221" actId="478"/>
          <ac:spMkLst>
            <pc:docMk/>
            <pc:sldMk cId="1746190731" sldId="280"/>
            <ac:spMk id="4" creationId="{E3E461E1-1C26-43EB-B342-3CC5593E026F}"/>
          </ac:spMkLst>
        </pc:spChg>
        <pc:spChg chg="add mod">
          <ac:chgData name="Doug Clark" userId="90128fa50af2a824" providerId="LiveId" clId="{DAFC0859-1CFA-4B4A-83F9-3051BF2923E3}" dt="2020-03-03T07:11:23.812" v="212"/>
          <ac:spMkLst>
            <pc:docMk/>
            <pc:sldMk cId="1746190731" sldId="280"/>
            <ac:spMk id="5" creationId="{BBE8ED72-C8E8-4F22-8C78-0D17C4671F42}"/>
          </ac:spMkLst>
        </pc:spChg>
        <pc:picChg chg="add mod">
          <ac:chgData name="Doug Clark" userId="90128fa50af2a824" providerId="LiveId" clId="{DAFC0859-1CFA-4B4A-83F9-3051BF2923E3}" dt="2020-03-03T07:12:36.140" v="222" actId="14100"/>
          <ac:picMkLst>
            <pc:docMk/>
            <pc:sldMk cId="1746190731" sldId="280"/>
            <ac:picMk id="6" creationId="{86615412-DB65-46C8-9F59-F4C326CE4D0F}"/>
          </ac:picMkLst>
        </pc:picChg>
      </pc:sldChg>
      <pc:sldChg chg="delSp modSp">
        <pc:chgData name="Doug Clark" userId="90128fa50af2a824" providerId="LiveId" clId="{DAFC0859-1CFA-4B4A-83F9-3051BF2923E3}" dt="2020-03-03T07:20:27.735" v="313" actId="20577"/>
        <pc:sldMkLst>
          <pc:docMk/>
          <pc:sldMk cId="358029099" sldId="281"/>
        </pc:sldMkLst>
        <pc:spChg chg="mod">
          <ac:chgData name="Doug Clark" userId="90128fa50af2a824" providerId="LiveId" clId="{DAFC0859-1CFA-4B4A-83F9-3051BF2923E3}" dt="2020-03-03T07:20:27.735" v="313" actId="20577"/>
          <ac:spMkLst>
            <pc:docMk/>
            <pc:sldMk cId="358029099" sldId="281"/>
            <ac:spMk id="2" creationId="{00000000-0000-0000-0000-000000000000}"/>
          </ac:spMkLst>
        </pc:spChg>
        <pc:spChg chg="del">
          <ac:chgData name="Doug Clark" userId="90128fa50af2a824" providerId="LiveId" clId="{DAFC0859-1CFA-4B4A-83F9-3051BF2923E3}" dt="2020-03-03T07:19:10.268" v="303" actId="478"/>
          <ac:spMkLst>
            <pc:docMk/>
            <pc:sldMk cId="358029099" sldId="281"/>
            <ac:spMk id="3" creationId="{00000000-0000-0000-0000-000000000000}"/>
          </ac:spMkLst>
        </pc:spChg>
      </pc:sldChg>
      <pc:sldChg chg="addSp delSp modSp">
        <pc:chgData name="Doug Clark" userId="90128fa50af2a824" providerId="LiveId" clId="{DAFC0859-1CFA-4B4A-83F9-3051BF2923E3}" dt="2020-03-03T07:53:15.307" v="603" actId="20577"/>
        <pc:sldMkLst>
          <pc:docMk/>
          <pc:sldMk cId="2482722264" sldId="282"/>
        </pc:sldMkLst>
        <pc:spChg chg="mod">
          <ac:chgData name="Doug Clark" userId="90128fa50af2a824" providerId="LiveId" clId="{DAFC0859-1CFA-4B4A-83F9-3051BF2923E3}" dt="2020-03-03T07:53:15.307" v="603" actId="20577"/>
          <ac:spMkLst>
            <pc:docMk/>
            <pc:sldMk cId="2482722264" sldId="282"/>
            <ac:spMk id="2" creationId="{00000000-0000-0000-0000-000000000000}"/>
          </ac:spMkLst>
        </pc:spChg>
        <pc:spChg chg="del mod">
          <ac:chgData name="Doug Clark" userId="90128fa50af2a824" providerId="LiveId" clId="{DAFC0859-1CFA-4B4A-83F9-3051BF2923E3}" dt="2020-03-03T07:36:16.552" v="320" actId="478"/>
          <ac:spMkLst>
            <pc:docMk/>
            <pc:sldMk cId="2482722264" sldId="282"/>
            <ac:spMk id="3" creationId="{00000000-0000-0000-0000-000000000000}"/>
          </ac:spMkLst>
        </pc:spChg>
        <pc:spChg chg="add mod">
          <ac:chgData name="Doug Clark" userId="90128fa50af2a824" providerId="LiveId" clId="{DAFC0859-1CFA-4B4A-83F9-3051BF2923E3}" dt="2020-03-03T07:45:23.415" v="558" actId="20577"/>
          <ac:spMkLst>
            <pc:docMk/>
            <pc:sldMk cId="2482722264" sldId="282"/>
            <ac:spMk id="5" creationId="{BA00B625-E393-4AD5-AA42-F59A53DFB4BC}"/>
          </ac:spMkLst>
        </pc:spChg>
        <pc:spChg chg="add mod">
          <ac:chgData name="Doug Clark" userId="90128fa50af2a824" providerId="LiveId" clId="{DAFC0859-1CFA-4B4A-83F9-3051BF2923E3}" dt="2020-03-03T07:42:05.290" v="557" actId="20577"/>
          <ac:spMkLst>
            <pc:docMk/>
            <pc:sldMk cId="2482722264" sldId="282"/>
            <ac:spMk id="6" creationId="{39491319-F819-4F9F-B0C3-B6F713A57E47}"/>
          </ac:spMkLst>
        </pc:spChg>
      </pc:sldChg>
      <pc:sldChg chg="addSp delSp modSp ord">
        <pc:chgData name="Doug Clark" userId="90128fa50af2a824" providerId="LiveId" clId="{DAFC0859-1CFA-4B4A-83F9-3051BF2923E3}" dt="2020-03-03T07:16:54.918" v="279"/>
        <pc:sldMkLst>
          <pc:docMk/>
          <pc:sldMk cId="2036850393" sldId="283"/>
        </pc:sldMkLst>
        <pc:spChg chg="del">
          <ac:chgData name="Doug Clark" userId="90128fa50af2a824" providerId="LiveId" clId="{DAFC0859-1CFA-4B4A-83F9-3051BF2923E3}" dt="2020-03-03T07:13:45.591" v="232" actId="478"/>
          <ac:spMkLst>
            <pc:docMk/>
            <pc:sldMk cId="2036850393" sldId="283"/>
            <ac:spMk id="2" creationId="{00000000-0000-0000-0000-000000000000}"/>
          </ac:spMkLst>
        </pc:spChg>
        <pc:spChg chg="del">
          <ac:chgData name="Doug Clark" userId="90128fa50af2a824" providerId="LiveId" clId="{DAFC0859-1CFA-4B4A-83F9-3051BF2923E3}" dt="2020-03-03T07:13:54.916" v="233" actId="478"/>
          <ac:spMkLst>
            <pc:docMk/>
            <pc:sldMk cId="2036850393" sldId="283"/>
            <ac:spMk id="3" creationId="{00000000-0000-0000-0000-000000000000}"/>
          </ac:spMkLst>
        </pc:spChg>
        <pc:spChg chg="add mod">
          <ac:chgData name="Doug Clark" userId="90128fa50af2a824" providerId="LiveId" clId="{DAFC0859-1CFA-4B4A-83F9-3051BF2923E3}" dt="2020-03-03T07:16:39.242" v="277" actId="20577"/>
          <ac:spMkLst>
            <pc:docMk/>
            <pc:sldMk cId="2036850393" sldId="283"/>
            <ac:spMk id="5" creationId="{000B391C-2177-4774-A28C-C0003724E0CD}"/>
          </ac:spMkLst>
        </pc:spChg>
        <pc:graphicFrameChg chg="mod">
          <ac:chgData name="Doug Clark" userId="90128fa50af2a824" providerId="LiveId" clId="{DAFC0859-1CFA-4B4A-83F9-3051BF2923E3}" dt="2020-03-03T07:16:07.025" v="236"/>
          <ac:graphicFrameMkLst>
            <pc:docMk/>
            <pc:sldMk cId="2036850393" sldId="283"/>
            <ac:graphicFrameMk id="4" creationId="{00000000-0000-0000-0000-000000000000}"/>
          </ac:graphicFrameMkLst>
        </pc:graphicFrameChg>
      </pc:sldChg>
      <pc:sldChg chg="modSp">
        <pc:chgData name="Doug Clark" userId="90128fa50af2a824" providerId="LiveId" clId="{DAFC0859-1CFA-4B4A-83F9-3051BF2923E3}" dt="2020-03-03T07:49:59.880" v="591" actId="20577"/>
        <pc:sldMkLst>
          <pc:docMk/>
          <pc:sldMk cId="3052072526" sldId="284"/>
        </pc:sldMkLst>
        <pc:spChg chg="mod">
          <ac:chgData name="Doug Clark" userId="90128fa50af2a824" providerId="LiveId" clId="{DAFC0859-1CFA-4B4A-83F9-3051BF2923E3}" dt="2020-03-03T07:48:57.229" v="576" actId="113"/>
          <ac:spMkLst>
            <pc:docMk/>
            <pc:sldMk cId="3052072526" sldId="284"/>
            <ac:spMk id="2" creationId="{00000000-0000-0000-0000-000000000000}"/>
          </ac:spMkLst>
        </pc:spChg>
        <pc:spChg chg="mod">
          <ac:chgData name="Doug Clark" userId="90128fa50af2a824" providerId="LiveId" clId="{DAFC0859-1CFA-4B4A-83F9-3051BF2923E3}" dt="2020-03-03T07:49:59.880" v="591" actId="20577"/>
          <ac:spMkLst>
            <pc:docMk/>
            <pc:sldMk cId="3052072526" sldId="28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75EC4-A460-4340-B629-4BC4F828A817}" type="doc">
      <dgm:prSet loTypeId="urn:microsoft.com/office/officeart/2005/8/layout/pyramid2" loCatId="list" qsTypeId="urn:microsoft.com/office/officeart/2005/8/quickstyle/simple1" qsCatId="simple" csTypeId="urn:microsoft.com/office/officeart/2005/8/colors/accent4_5" csCatId="accent4" phldr="1"/>
      <dgm:spPr/>
    </dgm:pt>
    <dgm:pt modelId="{CA0257A2-85A0-4CF1-9FC5-22DF516DD1FE}">
      <dgm:prSet phldrT="[Text]"/>
      <dgm:spPr/>
      <dgm:t>
        <a:bodyPr/>
        <a:lstStyle/>
        <a:p>
          <a:r>
            <a:rPr lang="en-GB" i="1"/>
            <a:t>Tier One</a:t>
          </a:r>
        </a:p>
        <a:p>
          <a:r>
            <a:rPr lang="en-GB" i="1"/>
            <a:t>Outlines the levers that exist to ensure universal provision of wellbeing supports for the education workforce</a:t>
          </a:r>
          <a:endParaRPr lang="en-NZ"/>
        </a:p>
      </dgm:t>
    </dgm:pt>
    <dgm:pt modelId="{444AC8FA-E66E-4A5F-B540-5F8D9C090525}" type="parTrans" cxnId="{3923C02C-FBEC-4EED-B1EF-EB6D0C30AFEE}">
      <dgm:prSet/>
      <dgm:spPr/>
      <dgm:t>
        <a:bodyPr/>
        <a:lstStyle/>
        <a:p>
          <a:endParaRPr lang="en-NZ"/>
        </a:p>
      </dgm:t>
    </dgm:pt>
    <dgm:pt modelId="{D449C763-C40E-4F89-944C-DFE0421DD38C}" type="sibTrans" cxnId="{3923C02C-FBEC-4EED-B1EF-EB6D0C30AFEE}">
      <dgm:prSet/>
      <dgm:spPr/>
      <dgm:t>
        <a:bodyPr/>
        <a:lstStyle/>
        <a:p>
          <a:endParaRPr lang="en-NZ"/>
        </a:p>
      </dgm:t>
    </dgm:pt>
    <dgm:pt modelId="{7DE3D0AC-90B6-437E-B338-822DDE1945DD}">
      <dgm:prSet phldrT="[Text]"/>
      <dgm:spPr/>
      <dgm:t>
        <a:bodyPr/>
        <a:lstStyle/>
        <a:p>
          <a:r>
            <a:rPr lang="en-GB" i="1" dirty="0"/>
            <a:t>Tier Three</a:t>
          </a:r>
        </a:p>
        <a:p>
          <a:r>
            <a:rPr lang="en-GB" i="1" dirty="0"/>
            <a:t>Details the procedures and resources for responding to an individual’s and/or group’s crises.</a:t>
          </a:r>
          <a:endParaRPr lang="en-NZ" dirty="0"/>
        </a:p>
      </dgm:t>
    </dgm:pt>
    <dgm:pt modelId="{3EA939C5-AE5B-46E3-AF9B-726CCD50202C}" type="parTrans" cxnId="{756A85BA-C04B-4C5C-8E52-77852FC27B37}">
      <dgm:prSet/>
      <dgm:spPr/>
      <dgm:t>
        <a:bodyPr/>
        <a:lstStyle/>
        <a:p>
          <a:endParaRPr lang="en-NZ"/>
        </a:p>
      </dgm:t>
    </dgm:pt>
    <dgm:pt modelId="{BDAC1986-3546-4E33-ABDB-1C42F79AF2F8}" type="sibTrans" cxnId="{756A85BA-C04B-4C5C-8E52-77852FC27B37}">
      <dgm:prSet/>
      <dgm:spPr/>
      <dgm:t>
        <a:bodyPr/>
        <a:lstStyle/>
        <a:p>
          <a:endParaRPr lang="en-NZ"/>
        </a:p>
      </dgm:t>
    </dgm:pt>
    <dgm:pt modelId="{8A0599B9-5654-48FD-B9A5-CCF955B1E7CD}">
      <dgm:prSet phldrT="[Text]"/>
      <dgm:spPr/>
      <dgm:t>
        <a:bodyPr/>
        <a:lstStyle/>
        <a:p>
          <a:r>
            <a:rPr lang="en-GB" i="1"/>
            <a:t>Tier Two</a:t>
          </a:r>
        </a:p>
        <a:p>
          <a:r>
            <a:rPr lang="en-GB" i="1"/>
            <a:t>Describes a more structured programme of care, support and resources to aid the development of board, principal, teacher and support staff capability.</a:t>
          </a:r>
          <a:endParaRPr lang="en-NZ"/>
        </a:p>
      </dgm:t>
    </dgm:pt>
    <dgm:pt modelId="{92AAD15E-ABBA-48CE-BDC3-979C1711AB00}" type="sibTrans" cxnId="{0FB61813-29B6-4630-B809-809F5FA18F93}">
      <dgm:prSet/>
      <dgm:spPr/>
      <dgm:t>
        <a:bodyPr/>
        <a:lstStyle/>
        <a:p>
          <a:endParaRPr lang="en-NZ"/>
        </a:p>
      </dgm:t>
    </dgm:pt>
    <dgm:pt modelId="{92AE596D-E18C-47E0-A0BE-75E5FBAE35AD}" type="parTrans" cxnId="{0FB61813-29B6-4630-B809-809F5FA18F93}">
      <dgm:prSet/>
      <dgm:spPr/>
      <dgm:t>
        <a:bodyPr/>
        <a:lstStyle/>
        <a:p>
          <a:endParaRPr lang="en-NZ"/>
        </a:p>
      </dgm:t>
    </dgm:pt>
    <dgm:pt modelId="{6399FA16-5100-483D-9E4A-F0EFBD306EE0}" type="pres">
      <dgm:prSet presAssocID="{C5675EC4-A460-4340-B629-4BC4F828A817}" presName="compositeShape" presStyleCnt="0">
        <dgm:presLayoutVars>
          <dgm:dir/>
          <dgm:resizeHandles/>
        </dgm:presLayoutVars>
      </dgm:prSet>
      <dgm:spPr/>
    </dgm:pt>
    <dgm:pt modelId="{FA1902E1-1D6E-4512-AA43-C51632B43D45}" type="pres">
      <dgm:prSet presAssocID="{C5675EC4-A460-4340-B629-4BC4F828A817}" presName="pyramid" presStyleLbl="node1" presStyleIdx="0" presStyleCnt="1" custLinFactNeighborX="1461" custLinFactNeighborY="15653"/>
      <dgm:spPr>
        <a:solidFill>
          <a:schemeClr val="accent2">
            <a:alpha val="90000"/>
          </a:schemeClr>
        </a:solidFill>
        <a:ln>
          <a:solidFill>
            <a:schemeClr val="tx2"/>
          </a:solidFill>
        </a:ln>
      </dgm:spPr>
    </dgm:pt>
    <dgm:pt modelId="{722812BB-7F82-4FB3-BC4D-5D900DF1ECC1}" type="pres">
      <dgm:prSet presAssocID="{C5675EC4-A460-4340-B629-4BC4F828A817}" presName="theList" presStyleCnt="0"/>
      <dgm:spPr/>
    </dgm:pt>
    <dgm:pt modelId="{986D9AA0-A682-44EA-B7ED-7428EA10151E}" type="pres">
      <dgm:prSet presAssocID="{CA0257A2-85A0-4CF1-9FC5-22DF516DD1FE}" presName="aNode" presStyleLbl="fgAcc1" presStyleIdx="0" presStyleCnt="3">
        <dgm:presLayoutVars>
          <dgm:bulletEnabled val="1"/>
        </dgm:presLayoutVars>
      </dgm:prSet>
      <dgm:spPr/>
      <dgm:t>
        <a:bodyPr/>
        <a:lstStyle/>
        <a:p>
          <a:endParaRPr lang="en-NZ"/>
        </a:p>
      </dgm:t>
    </dgm:pt>
    <dgm:pt modelId="{76AB8FEB-8C90-423F-9115-E8534D58640E}" type="pres">
      <dgm:prSet presAssocID="{CA0257A2-85A0-4CF1-9FC5-22DF516DD1FE}" presName="aSpace" presStyleCnt="0"/>
      <dgm:spPr/>
    </dgm:pt>
    <dgm:pt modelId="{CF9C271E-3D0D-43CF-A964-7A590E781957}" type="pres">
      <dgm:prSet presAssocID="{8A0599B9-5654-48FD-B9A5-CCF955B1E7CD}" presName="aNode" presStyleLbl="fgAcc1" presStyleIdx="1" presStyleCnt="3">
        <dgm:presLayoutVars>
          <dgm:bulletEnabled val="1"/>
        </dgm:presLayoutVars>
      </dgm:prSet>
      <dgm:spPr/>
      <dgm:t>
        <a:bodyPr/>
        <a:lstStyle/>
        <a:p>
          <a:endParaRPr lang="en-NZ"/>
        </a:p>
      </dgm:t>
    </dgm:pt>
    <dgm:pt modelId="{4716EC4D-A17A-47E0-AFC1-D53735AF2693}" type="pres">
      <dgm:prSet presAssocID="{8A0599B9-5654-48FD-B9A5-CCF955B1E7CD}" presName="aSpace" presStyleCnt="0"/>
      <dgm:spPr/>
    </dgm:pt>
    <dgm:pt modelId="{8241D1D5-F9BD-41C6-8E21-34415F5FFD99}" type="pres">
      <dgm:prSet presAssocID="{7DE3D0AC-90B6-437E-B338-822DDE1945DD}" presName="aNode" presStyleLbl="fgAcc1" presStyleIdx="2" presStyleCnt="3">
        <dgm:presLayoutVars>
          <dgm:bulletEnabled val="1"/>
        </dgm:presLayoutVars>
      </dgm:prSet>
      <dgm:spPr/>
      <dgm:t>
        <a:bodyPr/>
        <a:lstStyle/>
        <a:p>
          <a:endParaRPr lang="en-NZ"/>
        </a:p>
      </dgm:t>
    </dgm:pt>
    <dgm:pt modelId="{7A2AD5D2-5BA6-47C8-BD93-7584373FDAB2}" type="pres">
      <dgm:prSet presAssocID="{7DE3D0AC-90B6-437E-B338-822DDE1945DD}" presName="aSpace" presStyleCnt="0"/>
      <dgm:spPr/>
    </dgm:pt>
  </dgm:ptLst>
  <dgm:cxnLst>
    <dgm:cxn modelId="{B23B7486-64C9-413E-B88E-7FF9567C452B}" type="presOf" srcId="{CA0257A2-85A0-4CF1-9FC5-22DF516DD1FE}" destId="{986D9AA0-A682-44EA-B7ED-7428EA10151E}" srcOrd="0" destOrd="0" presId="urn:microsoft.com/office/officeart/2005/8/layout/pyramid2"/>
    <dgm:cxn modelId="{BDAA9A92-45C2-4BD7-9432-4CDF3AC54820}" type="presOf" srcId="{8A0599B9-5654-48FD-B9A5-CCF955B1E7CD}" destId="{CF9C271E-3D0D-43CF-A964-7A590E781957}" srcOrd="0" destOrd="0" presId="urn:microsoft.com/office/officeart/2005/8/layout/pyramid2"/>
    <dgm:cxn modelId="{FA748EF7-4463-4D1D-BE4A-00B37149DD82}" type="presOf" srcId="{7DE3D0AC-90B6-437E-B338-822DDE1945DD}" destId="{8241D1D5-F9BD-41C6-8E21-34415F5FFD99}" srcOrd="0" destOrd="0" presId="urn:microsoft.com/office/officeart/2005/8/layout/pyramid2"/>
    <dgm:cxn modelId="{756A85BA-C04B-4C5C-8E52-77852FC27B37}" srcId="{C5675EC4-A460-4340-B629-4BC4F828A817}" destId="{7DE3D0AC-90B6-437E-B338-822DDE1945DD}" srcOrd="2" destOrd="0" parTransId="{3EA939C5-AE5B-46E3-AF9B-726CCD50202C}" sibTransId="{BDAC1986-3546-4E33-ABDB-1C42F79AF2F8}"/>
    <dgm:cxn modelId="{FDEB8273-736F-4FA5-B7C3-A9E128E4C974}" type="presOf" srcId="{C5675EC4-A460-4340-B629-4BC4F828A817}" destId="{6399FA16-5100-483D-9E4A-F0EFBD306EE0}" srcOrd="0" destOrd="0" presId="urn:microsoft.com/office/officeart/2005/8/layout/pyramid2"/>
    <dgm:cxn modelId="{0FB61813-29B6-4630-B809-809F5FA18F93}" srcId="{C5675EC4-A460-4340-B629-4BC4F828A817}" destId="{8A0599B9-5654-48FD-B9A5-CCF955B1E7CD}" srcOrd="1" destOrd="0" parTransId="{92AE596D-E18C-47E0-A0BE-75E5FBAE35AD}" sibTransId="{92AAD15E-ABBA-48CE-BDC3-979C1711AB00}"/>
    <dgm:cxn modelId="{3923C02C-FBEC-4EED-B1EF-EB6D0C30AFEE}" srcId="{C5675EC4-A460-4340-B629-4BC4F828A817}" destId="{CA0257A2-85A0-4CF1-9FC5-22DF516DD1FE}" srcOrd="0" destOrd="0" parTransId="{444AC8FA-E66E-4A5F-B540-5F8D9C090525}" sibTransId="{D449C763-C40E-4F89-944C-DFE0421DD38C}"/>
    <dgm:cxn modelId="{121A8E97-CF58-4256-A972-13E6669C378B}" type="presParOf" srcId="{6399FA16-5100-483D-9E4A-F0EFBD306EE0}" destId="{FA1902E1-1D6E-4512-AA43-C51632B43D45}" srcOrd="0" destOrd="0" presId="urn:microsoft.com/office/officeart/2005/8/layout/pyramid2"/>
    <dgm:cxn modelId="{F54A3C65-3BDF-48E9-8474-0397315F140F}" type="presParOf" srcId="{6399FA16-5100-483D-9E4A-F0EFBD306EE0}" destId="{722812BB-7F82-4FB3-BC4D-5D900DF1ECC1}" srcOrd="1" destOrd="0" presId="urn:microsoft.com/office/officeart/2005/8/layout/pyramid2"/>
    <dgm:cxn modelId="{716172A1-DA2F-45F8-9B9F-20E022C3ED0F}" type="presParOf" srcId="{722812BB-7F82-4FB3-BC4D-5D900DF1ECC1}" destId="{986D9AA0-A682-44EA-B7ED-7428EA10151E}" srcOrd="0" destOrd="0" presId="urn:microsoft.com/office/officeart/2005/8/layout/pyramid2"/>
    <dgm:cxn modelId="{E86826EE-B5BA-4C0D-8106-C3809C220CD3}" type="presParOf" srcId="{722812BB-7F82-4FB3-BC4D-5D900DF1ECC1}" destId="{76AB8FEB-8C90-423F-9115-E8534D58640E}" srcOrd="1" destOrd="0" presId="urn:microsoft.com/office/officeart/2005/8/layout/pyramid2"/>
    <dgm:cxn modelId="{169D3C05-A279-477D-86B1-648ABD19BBCF}" type="presParOf" srcId="{722812BB-7F82-4FB3-BC4D-5D900DF1ECC1}" destId="{CF9C271E-3D0D-43CF-A964-7A590E781957}" srcOrd="2" destOrd="0" presId="urn:microsoft.com/office/officeart/2005/8/layout/pyramid2"/>
    <dgm:cxn modelId="{7BB0B99D-BA45-40B2-8E69-9F58BA566FAD}" type="presParOf" srcId="{722812BB-7F82-4FB3-BC4D-5D900DF1ECC1}" destId="{4716EC4D-A17A-47E0-AFC1-D53735AF2693}" srcOrd="3" destOrd="0" presId="urn:microsoft.com/office/officeart/2005/8/layout/pyramid2"/>
    <dgm:cxn modelId="{B03CA8A2-224B-417F-81C7-E4A7C0987A7B}" type="presParOf" srcId="{722812BB-7F82-4FB3-BC4D-5D900DF1ECC1}" destId="{8241D1D5-F9BD-41C6-8E21-34415F5FFD99}" srcOrd="4" destOrd="0" presId="urn:microsoft.com/office/officeart/2005/8/layout/pyramid2"/>
    <dgm:cxn modelId="{8DC893B9-45A7-4B65-BE77-5F00D46B4ECD}" type="presParOf" srcId="{722812BB-7F82-4FB3-BC4D-5D900DF1ECC1}" destId="{7A2AD5D2-5BA6-47C8-BD93-7584373FDAB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59F15-4025-40CC-8A3A-596410905B9F}"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NZ"/>
        </a:p>
      </dgm:t>
    </dgm:pt>
    <dgm:pt modelId="{1AC021A3-B1E8-4B57-BB88-74F49539664E}">
      <dgm:prSet phldrT="[Text]"/>
      <dgm:spPr>
        <a:solidFill>
          <a:schemeClr val="accent1"/>
        </a:solidFill>
      </dgm:spPr>
      <dgm:t>
        <a:bodyPr/>
        <a:lstStyle/>
        <a:p>
          <a:pPr algn="l"/>
          <a:r>
            <a:rPr lang="en-NZ"/>
            <a:t>2019</a:t>
          </a:r>
        </a:p>
      </dgm:t>
    </dgm:pt>
    <dgm:pt modelId="{6ED5D27A-4C52-410F-B291-B8428F130E41}" type="parTrans" cxnId="{13463315-78C7-468D-93C1-82557F88EED4}">
      <dgm:prSet/>
      <dgm:spPr/>
      <dgm:t>
        <a:bodyPr/>
        <a:lstStyle/>
        <a:p>
          <a:pPr algn="l"/>
          <a:endParaRPr lang="en-NZ"/>
        </a:p>
      </dgm:t>
    </dgm:pt>
    <dgm:pt modelId="{9DF8C4CD-BB47-4EF8-B9A2-0FD44A95057B}" type="sibTrans" cxnId="{13463315-78C7-468D-93C1-82557F88EED4}">
      <dgm:prSet/>
      <dgm:spPr>
        <a:solidFill>
          <a:schemeClr val="accent1"/>
        </a:solidFill>
      </dgm:spPr>
      <dgm:t>
        <a:bodyPr/>
        <a:lstStyle/>
        <a:p>
          <a:pPr algn="l"/>
          <a:endParaRPr lang="en-NZ"/>
        </a:p>
      </dgm:t>
    </dgm:pt>
    <dgm:pt modelId="{2E3ABCDD-D664-4F18-837B-C02ED252C89C}">
      <dgm:prSet phldrT="[Text]"/>
      <dgm:spPr>
        <a:solidFill>
          <a:schemeClr val="bg1">
            <a:alpha val="90000"/>
          </a:schemeClr>
        </a:solidFill>
        <a:ln>
          <a:solidFill>
            <a:schemeClr val="accent1"/>
          </a:solidFill>
        </a:ln>
      </dgm:spPr>
      <dgm:t>
        <a:bodyPr/>
        <a:lstStyle/>
        <a:p>
          <a:pPr algn="l"/>
          <a:r>
            <a:rPr lang="en-NZ"/>
            <a:t>Launch Framework</a:t>
          </a:r>
        </a:p>
      </dgm:t>
    </dgm:pt>
    <dgm:pt modelId="{7AF14A2E-E5DF-4A7F-BD38-10BBED9749B9}" type="parTrans" cxnId="{890077E1-DB38-487F-80A2-701778EF7BA0}">
      <dgm:prSet/>
      <dgm:spPr/>
      <dgm:t>
        <a:bodyPr/>
        <a:lstStyle/>
        <a:p>
          <a:pPr algn="l"/>
          <a:endParaRPr lang="en-NZ"/>
        </a:p>
      </dgm:t>
    </dgm:pt>
    <dgm:pt modelId="{C15461C2-CF03-4194-B66A-87A96423D88D}" type="sibTrans" cxnId="{890077E1-DB38-487F-80A2-701778EF7BA0}">
      <dgm:prSet/>
      <dgm:spPr/>
      <dgm:t>
        <a:bodyPr/>
        <a:lstStyle/>
        <a:p>
          <a:pPr algn="l"/>
          <a:endParaRPr lang="en-NZ"/>
        </a:p>
      </dgm:t>
    </dgm:pt>
    <dgm:pt modelId="{C2711F94-D5C3-44AA-8AF1-72274C099A94}">
      <dgm:prSet phldrT="[Text]"/>
      <dgm:spPr>
        <a:solidFill>
          <a:schemeClr val="bg1">
            <a:alpha val="90000"/>
          </a:schemeClr>
        </a:solidFill>
        <a:ln>
          <a:solidFill>
            <a:schemeClr val="accent1"/>
          </a:solidFill>
        </a:ln>
      </dgm:spPr>
      <dgm:t>
        <a:bodyPr/>
        <a:lstStyle/>
        <a:p>
          <a:pPr algn="l"/>
          <a:r>
            <a:rPr lang="en-NZ"/>
            <a:t>Co-Develop Tier One Wellbeing supports through Accord Process</a:t>
          </a:r>
        </a:p>
      </dgm:t>
    </dgm:pt>
    <dgm:pt modelId="{D095DBE9-AA22-4241-A864-CBEA4332AAD4}" type="parTrans" cxnId="{94701F95-10AF-4B18-B3AC-9BDD5BE52CC0}">
      <dgm:prSet/>
      <dgm:spPr/>
      <dgm:t>
        <a:bodyPr/>
        <a:lstStyle/>
        <a:p>
          <a:pPr algn="l"/>
          <a:endParaRPr lang="en-NZ"/>
        </a:p>
      </dgm:t>
    </dgm:pt>
    <dgm:pt modelId="{60170C33-98A2-4520-930C-20E8DB3C3C2C}" type="sibTrans" cxnId="{94701F95-10AF-4B18-B3AC-9BDD5BE52CC0}">
      <dgm:prSet/>
      <dgm:spPr/>
      <dgm:t>
        <a:bodyPr/>
        <a:lstStyle/>
        <a:p>
          <a:pPr algn="l"/>
          <a:endParaRPr lang="en-NZ"/>
        </a:p>
      </dgm:t>
    </dgm:pt>
    <dgm:pt modelId="{1255FB11-B2B5-40D4-8BF7-B1FA0984BD36}">
      <dgm:prSet phldrT="[Text]"/>
      <dgm:spPr>
        <a:solidFill>
          <a:schemeClr val="accent1"/>
        </a:solidFill>
      </dgm:spPr>
      <dgm:t>
        <a:bodyPr/>
        <a:lstStyle/>
        <a:p>
          <a:pPr algn="l"/>
          <a:r>
            <a:rPr lang="en-NZ"/>
            <a:t>2020</a:t>
          </a:r>
        </a:p>
      </dgm:t>
    </dgm:pt>
    <dgm:pt modelId="{3210B9A2-DF23-494D-AA26-DE02C8FA62D0}" type="parTrans" cxnId="{A99B2820-5E35-47C1-A875-99ABB024962B}">
      <dgm:prSet/>
      <dgm:spPr/>
      <dgm:t>
        <a:bodyPr/>
        <a:lstStyle/>
        <a:p>
          <a:pPr algn="l"/>
          <a:endParaRPr lang="en-NZ"/>
        </a:p>
      </dgm:t>
    </dgm:pt>
    <dgm:pt modelId="{197BDBF9-8DA1-4751-BEB9-22697B786B8F}" type="sibTrans" cxnId="{A99B2820-5E35-47C1-A875-99ABB024962B}">
      <dgm:prSet/>
      <dgm:spPr>
        <a:solidFill>
          <a:schemeClr val="accent1"/>
        </a:solidFill>
      </dgm:spPr>
      <dgm:t>
        <a:bodyPr/>
        <a:lstStyle/>
        <a:p>
          <a:pPr algn="l"/>
          <a:endParaRPr lang="en-NZ"/>
        </a:p>
      </dgm:t>
    </dgm:pt>
    <dgm:pt modelId="{208D38AE-8EDD-4C69-89B3-DC812EEB0355}">
      <dgm:prSet phldrT="[Text]"/>
      <dgm:spPr>
        <a:ln>
          <a:solidFill>
            <a:schemeClr val="accent1"/>
          </a:solidFill>
        </a:ln>
      </dgm:spPr>
      <dgm:t>
        <a:bodyPr/>
        <a:lstStyle/>
        <a:p>
          <a:pPr algn="l"/>
          <a:r>
            <a:rPr lang="en-NZ"/>
            <a:t>Launch Wellbeing Resource Hub</a:t>
          </a:r>
        </a:p>
      </dgm:t>
    </dgm:pt>
    <dgm:pt modelId="{285EE8B3-5F3F-46D4-A378-7D8EAE864319}" type="parTrans" cxnId="{09D80D12-286E-4095-8F4F-C0A3423A79B4}">
      <dgm:prSet/>
      <dgm:spPr/>
      <dgm:t>
        <a:bodyPr/>
        <a:lstStyle/>
        <a:p>
          <a:pPr algn="l"/>
          <a:endParaRPr lang="en-NZ"/>
        </a:p>
      </dgm:t>
    </dgm:pt>
    <dgm:pt modelId="{D7226DC5-163C-456C-9E50-EB1249B71A06}" type="sibTrans" cxnId="{09D80D12-286E-4095-8F4F-C0A3423A79B4}">
      <dgm:prSet/>
      <dgm:spPr/>
      <dgm:t>
        <a:bodyPr/>
        <a:lstStyle/>
        <a:p>
          <a:pPr algn="l"/>
          <a:endParaRPr lang="en-NZ"/>
        </a:p>
      </dgm:t>
    </dgm:pt>
    <dgm:pt modelId="{374E4250-5976-47FC-BE65-F35045FCA1A3}">
      <dgm:prSet phldrT="[Text]"/>
      <dgm:spPr>
        <a:ln>
          <a:solidFill>
            <a:schemeClr val="accent1"/>
          </a:solidFill>
        </a:ln>
      </dgm:spPr>
      <dgm:t>
        <a:bodyPr/>
        <a:lstStyle/>
        <a:p>
          <a:pPr algn="l"/>
          <a:r>
            <a:rPr lang="en-NZ"/>
            <a:t>Inaugural Wellbeing Conference and Regional Follow ups</a:t>
          </a:r>
        </a:p>
      </dgm:t>
    </dgm:pt>
    <dgm:pt modelId="{AC4EFC2E-6EBC-4E4C-8421-4F89F8DA1AC8}" type="parTrans" cxnId="{3CDF0CCC-856E-4478-8260-C2D4CC4F3848}">
      <dgm:prSet/>
      <dgm:spPr/>
      <dgm:t>
        <a:bodyPr/>
        <a:lstStyle/>
        <a:p>
          <a:pPr algn="l"/>
          <a:endParaRPr lang="en-NZ"/>
        </a:p>
      </dgm:t>
    </dgm:pt>
    <dgm:pt modelId="{C7A26E27-28D3-41F0-9128-014C75CBA8E6}" type="sibTrans" cxnId="{3CDF0CCC-856E-4478-8260-C2D4CC4F3848}">
      <dgm:prSet/>
      <dgm:spPr/>
      <dgm:t>
        <a:bodyPr/>
        <a:lstStyle/>
        <a:p>
          <a:pPr algn="l"/>
          <a:endParaRPr lang="en-NZ"/>
        </a:p>
      </dgm:t>
    </dgm:pt>
    <dgm:pt modelId="{1A9F7CC7-7034-4100-ADDA-A3AA60743D47}">
      <dgm:prSet phldrT="[Text]"/>
      <dgm:spPr>
        <a:solidFill>
          <a:schemeClr val="accent1"/>
        </a:solidFill>
      </dgm:spPr>
      <dgm:t>
        <a:bodyPr/>
        <a:lstStyle/>
        <a:p>
          <a:pPr algn="l"/>
          <a:r>
            <a:rPr lang="en-NZ" dirty="0"/>
            <a:t>2021</a:t>
          </a:r>
        </a:p>
      </dgm:t>
    </dgm:pt>
    <dgm:pt modelId="{DDC21A30-C464-4312-A1CA-2271CFEBA64B}" type="parTrans" cxnId="{0E11C7A5-6633-4DF0-B800-24D861913A0E}">
      <dgm:prSet/>
      <dgm:spPr/>
      <dgm:t>
        <a:bodyPr/>
        <a:lstStyle/>
        <a:p>
          <a:pPr algn="l"/>
          <a:endParaRPr lang="en-NZ"/>
        </a:p>
      </dgm:t>
    </dgm:pt>
    <dgm:pt modelId="{1CCE7E3B-8F02-483D-8EDC-CE106811AAF5}" type="sibTrans" cxnId="{0E11C7A5-6633-4DF0-B800-24D861913A0E}">
      <dgm:prSet/>
      <dgm:spPr/>
      <dgm:t>
        <a:bodyPr/>
        <a:lstStyle/>
        <a:p>
          <a:pPr algn="l"/>
          <a:endParaRPr lang="en-NZ"/>
        </a:p>
      </dgm:t>
    </dgm:pt>
    <dgm:pt modelId="{8BF042DF-C19B-4801-BAEA-7B46741A5DFA}">
      <dgm:prSet phldrT="[Text]"/>
      <dgm:spPr>
        <a:ln>
          <a:solidFill>
            <a:schemeClr val="accent1"/>
          </a:solidFill>
        </a:ln>
      </dgm:spPr>
      <dgm:t>
        <a:bodyPr/>
        <a:lstStyle/>
        <a:p>
          <a:pPr algn="l"/>
          <a:r>
            <a:rPr lang="en-NZ" dirty="0" smtClean="0"/>
            <a:t>Policy changes</a:t>
          </a:r>
          <a:endParaRPr lang="en-NZ" dirty="0"/>
        </a:p>
      </dgm:t>
    </dgm:pt>
    <dgm:pt modelId="{E0AD90F2-84B1-41DC-A59F-78255CF4CB7C}" type="parTrans" cxnId="{0219647C-33D8-4322-A9C9-C634A9B761B6}">
      <dgm:prSet/>
      <dgm:spPr/>
      <dgm:t>
        <a:bodyPr/>
        <a:lstStyle/>
        <a:p>
          <a:pPr algn="l"/>
          <a:endParaRPr lang="en-NZ"/>
        </a:p>
      </dgm:t>
    </dgm:pt>
    <dgm:pt modelId="{5E4CAC2D-5F47-47A8-A533-0BC0D9DABE08}" type="sibTrans" cxnId="{0219647C-33D8-4322-A9C9-C634A9B761B6}">
      <dgm:prSet/>
      <dgm:spPr/>
      <dgm:t>
        <a:bodyPr/>
        <a:lstStyle/>
        <a:p>
          <a:pPr algn="l"/>
          <a:endParaRPr lang="en-NZ"/>
        </a:p>
      </dgm:t>
    </dgm:pt>
    <dgm:pt modelId="{A01813A2-1D70-4261-9D13-D899CA7FD2A3}">
      <dgm:prSet phldrT="[Text]"/>
      <dgm:spPr>
        <a:ln>
          <a:solidFill>
            <a:schemeClr val="accent1"/>
          </a:solidFill>
        </a:ln>
      </dgm:spPr>
      <dgm:t>
        <a:bodyPr/>
        <a:lstStyle/>
        <a:p>
          <a:pPr algn="l"/>
          <a:endParaRPr lang="en-NZ"/>
        </a:p>
      </dgm:t>
    </dgm:pt>
    <dgm:pt modelId="{52D052C3-B610-4D44-B4AB-E2BD772CF6E0}" type="parTrans" cxnId="{72BAF843-9B1D-4C28-9B78-AC6113A9B9A9}">
      <dgm:prSet/>
      <dgm:spPr/>
      <dgm:t>
        <a:bodyPr/>
        <a:lstStyle/>
        <a:p>
          <a:pPr algn="l"/>
          <a:endParaRPr lang="en-NZ"/>
        </a:p>
      </dgm:t>
    </dgm:pt>
    <dgm:pt modelId="{38504283-82B9-4C21-8FD8-C42DD3CAD6C1}" type="sibTrans" cxnId="{72BAF843-9B1D-4C28-9B78-AC6113A9B9A9}">
      <dgm:prSet/>
      <dgm:spPr/>
      <dgm:t>
        <a:bodyPr/>
        <a:lstStyle/>
        <a:p>
          <a:pPr algn="l"/>
          <a:endParaRPr lang="en-NZ"/>
        </a:p>
      </dgm:t>
    </dgm:pt>
    <dgm:pt modelId="{CAAFEA06-BF7E-447A-9A19-35BEFE713221}">
      <dgm:prSet phldrT="[Text]"/>
      <dgm:spPr>
        <a:ln>
          <a:solidFill>
            <a:schemeClr val="accent1"/>
          </a:solidFill>
        </a:ln>
      </dgm:spPr>
      <dgm:t>
        <a:bodyPr/>
        <a:lstStyle/>
        <a:p>
          <a:pPr algn="l"/>
          <a:r>
            <a:rPr lang="en-NZ" dirty="0"/>
            <a:t>EWSG implementation</a:t>
          </a:r>
        </a:p>
      </dgm:t>
    </dgm:pt>
    <dgm:pt modelId="{154C8E00-A36A-4387-867B-1BECB24E3581}" type="parTrans" cxnId="{8888950B-2D0D-4764-942F-7424004F4E54}">
      <dgm:prSet/>
      <dgm:spPr/>
      <dgm:t>
        <a:bodyPr/>
        <a:lstStyle/>
        <a:p>
          <a:pPr algn="l"/>
          <a:endParaRPr lang="en-NZ"/>
        </a:p>
      </dgm:t>
    </dgm:pt>
    <dgm:pt modelId="{82D04F8D-B2E4-4E64-ACD6-9D1D00CAD201}" type="sibTrans" cxnId="{8888950B-2D0D-4764-942F-7424004F4E54}">
      <dgm:prSet/>
      <dgm:spPr/>
      <dgm:t>
        <a:bodyPr/>
        <a:lstStyle/>
        <a:p>
          <a:pPr algn="l"/>
          <a:endParaRPr lang="en-NZ"/>
        </a:p>
      </dgm:t>
    </dgm:pt>
    <dgm:pt modelId="{9E0182D7-5A7D-4880-B9AA-49A173010A0E}">
      <dgm:prSet phldrT="[Text]"/>
      <dgm:spPr>
        <a:ln>
          <a:solidFill>
            <a:schemeClr val="accent1"/>
          </a:solidFill>
        </a:ln>
      </dgm:spPr>
      <dgm:t>
        <a:bodyPr/>
        <a:lstStyle/>
        <a:p>
          <a:pPr algn="l"/>
          <a:r>
            <a:rPr lang="en-NZ" dirty="0"/>
            <a:t>Collective </a:t>
          </a:r>
          <a:r>
            <a:rPr lang="en-NZ" dirty="0" smtClean="0"/>
            <a:t>Bargaining preparation</a:t>
          </a:r>
          <a:endParaRPr lang="en-NZ" dirty="0"/>
        </a:p>
      </dgm:t>
    </dgm:pt>
    <dgm:pt modelId="{5CCEF4BA-E2C2-486D-B9CE-C9C046FB76F0}" type="parTrans" cxnId="{1D9773EC-94B2-47F5-ACD6-E32FB62B363A}">
      <dgm:prSet/>
      <dgm:spPr/>
      <dgm:t>
        <a:bodyPr/>
        <a:lstStyle/>
        <a:p>
          <a:endParaRPr lang="en-NZ"/>
        </a:p>
      </dgm:t>
    </dgm:pt>
    <dgm:pt modelId="{4A48BDB9-A0F8-4A24-9C19-84E80A6F0475}" type="sibTrans" cxnId="{1D9773EC-94B2-47F5-ACD6-E32FB62B363A}">
      <dgm:prSet/>
      <dgm:spPr/>
      <dgm:t>
        <a:bodyPr/>
        <a:lstStyle/>
        <a:p>
          <a:endParaRPr lang="en-NZ"/>
        </a:p>
      </dgm:t>
    </dgm:pt>
    <dgm:pt modelId="{EFEF6B03-3C34-4B91-8DE0-D26E1E928988}" type="pres">
      <dgm:prSet presAssocID="{35359F15-4025-40CC-8A3A-596410905B9F}" presName="Name0" presStyleCnt="0">
        <dgm:presLayoutVars>
          <dgm:dir/>
          <dgm:animLvl val="lvl"/>
          <dgm:resizeHandles val="exact"/>
        </dgm:presLayoutVars>
      </dgm:prSet>
      <dgm:spPr/>
      <dgm:t>
        <a:bodyPr/>
        <a:lstStyle/>
        <a:p>
          <a:endParaRPr lang="en-NZ"/>
        </a:p>
      </dgm:t>
    </dgm:pt>
    <dgm:pt modelId="{AE975597-65EE-45A4-9362-D06C8C2798FA}" type="pres">
      <dgm:prSet presAssocID="{35359F15-4025-40CC-8A3A-596410905B9F}" presName="tSp" presStyleCnt="0"/>
      <dgm:spPr/>
      <dgm:t>
        <a:bodyPr/>
        <a:lstStyle/>
        <a:p>
          <a:endParaRPr lang="en-NZ"/>
        </a:p>
      </dgm:t>
    </dgm:pt>
    <dgm:pt modelId="{50853647-23EC-4F78-83F5-EAE7B0E9A18E}" type="pres">
      <dgm:prSet presAssocID="{35359F15-4025-40CC-8A3A-596410905B9F}" presName="bSp" presStyleCnt="0"/>
      <dgm:spPr/>
      <dgm:t>
        <a:bodyPr/>
        <a:lstStyle/>
        <a:p>
          <a:endParaRPr lang="en-NZ"/>
        </a:p>
      </dgm:t>
    </dgm:pt>
    <dgm:pt modelId="{7CDFDDBA-45A1-4B8C-A8F8-0584C652F868}" type="pres">
      <dgm:prSet presAssocID="{35359F15-4025-40CC-8A3A-596410905B9F}" presName="process" presStyleCnt="0"/>
      <dgm:spPr/>
      <dgm:t>
        <a:bodyPr/>
        <a:lstStyle/>
        <a:p>
          <a:endParaRPr lang="en-NZ"/>
        </a:p>
      </dgm:t>
    </dgm:pt>
    <dgm:pt modelId="{BE2506DA-8EF2-4A7F-B546-FB0FFABE618C}" type="pres">
      <dgm:prSet presAssocID="{1AC021A3-B1E8-4B57-BB88-74F49539664E}" presName="composite1" presStyleCnt="0"/>
      <dgm:spPr/>
      <dgm:t>
        <a:bodyPr/>
        <a:lstStyle/>
        <a:p>
          <a:endParaRPr lang="en-NZ"/>
        </a:p>
      </dgm:t>
    </dgm:pt>
    <dgm:pt modelId="{E2BEAC54-DAB1-495D-AFDB-32EF1270A547}" type="pres">
      <dgm:prSet presAssocID="{1AC021A3-B1E8-4B57-BB88-74F49539664E}" presName="dummyNode1" presStyleLbl="node1" presStyleIdx="0" presStyleCnt="3"/>
      <dgm:spPr/>
      <dgm:t>
        <a:bodyPr/>
        <a:lstStyle/>
        <a:p>
          <a:endParaRPr lang="en-NZ"/>
        </a:p>
      </dgm:t>
    </dgm:pt>
    <dgm:pt modelId="{0F0E0BDF-E34A-407B-B513-C51DEC210E54}" type="pres">
      <dgm:prSet presAssocID="{1AC021A3-B1E8-4B57-BB88-74F49539664E}" presName="childNode1" presStyleLbl="bgAcc1" presStyleIdx="0" presStyleCnt="3">
        <dgm:presLayoutVars>
          <dgm:bulletEnabled val="1"/>
        </dgm:presLayoutVars>
      </dgm:prSet>
      <dgm:spPr/>
      <dgm:t>
        <a:bodyPr/>
        <a:lstStyle/>
        <a:p>
          <a:endParaRPr lang="en-NZ"/>
        </a:p>
      </dgm:t>
    </dgm:pt>
    <dgm:pt modelId="{EE3A814B-1D68-4739-8B5C-69D5D0CCB16D}" type="pres">
      <dgm:prSet presAssocID="{1AC021A3-B1E8-4B57-BB88-74F49539664E}" presName="childNode1tx" presStyleLbl="bgAcc1" presStyleIdx="0" presStyleCnt="3">
        <dgm:presLayoutVars>
          <dgm:bulletEnabled val="1"/>
        </dgm:presLayoutVars>
      </dgm:prSet>
      <dgm:spPr/>
      <dgm:t>
        <a:bodyPr/>
        <a:lstStyle/>
        <a:p>
          <a:endParaRPr lang="en-NZ"/>
        </a:p>
      </dgm:t>
    </dgm:pt>
    <dgm:pt modelId="{84CB73F4-EAD3-4E47-9574-665757F38F4A}" type="pres">
      <dgm:prSet presAssocID="{1AC021A3-B1E8-4B57-BB88-74F49539664E}" presName="parentNode1" presStyleLbl="node1" presStyleIdx="0" presStyleCnt="3">
        <dgm:presLayoutVars>
          <dgm:chMax val="1"/>
          <dgm:bulletEnabled val="1"/>
        </dgm:presLayoutVars>
      </dgm:prSet>
      <dgm:spPr/>
      <dgm:t>
        <a:bodyPr/>
        <a:lstStyle/>
        <a:p>
          <a:endParaRPr lang="en-NZ"/>
        </a:p>
      </dgm:t>
    </dgm:pt>
    <dgm:pt modelId="{1EDD0CA2-902E-42B8-BD59-CFB9B702FBBB}" type="pres">
      <dgm:prSet presAssocID="{1AC021A3-B1E8-4B57-BB88-74F49539664E}" presName="connSite1" presStyleCnt="0"/>
      <dgm:spPr/>
      <dgm:t>
        <a:bodyPr/>
        <a:lstStyle/>
        <a:p>
          <a:endParaRPr lang="en-NZ"/>
        </a:p>
      </dgm:t>
    </dgm:pt>
    <dgm:pt modelId="{26F3EF1A-2AA1-4BD5-85EF-2FD6BAE69337}" type="pres">
      <dgm:prSet presAssocID="{9DF8C4CD-BB47-4EF8-B9A2-0FD44A95057B}" presName="Name9" presStyleLbl="sibTrans2D1" presStyleIdx="0" presStyleCnt="2"/>
      <dgm:spPr/>
      <dgm:t>
        <a:bodyPr/>
        <a:lstStyle/>
        <a:p>
          <a:endParaRPr lang="en-NZ"/>
        </a:p>
      </dgm:t>
    </dgm:pt>
    <dgm:pt modelId="{95D9DC9E-E577-47D6-A0DB-7329A8CDAAC7}" type="pres">
      <dgm:prSet presAssocID="{1255FB11-B2B5-40D4-8BF7-B1FA0984BD36}" presName="composite2" presStyleCnt="0"/>
      <dgm:spPr/>
      <dgm:t>
        <a:bodyPr/>
        <a:lstStyle/>
        <a:p>
          <a:endParaRPr lang="en-NZ"/>
        </a:p>
      </dgm:t>
    </dgm:pt>
    <dgm:pt modelId="{98088ABE-8018-4935-B3CE-25EAB9DAFB3B}" type="pres">
      <dgm:prSet presAssocID="{1255FB11-B2B5-40D4-8BF7-B1FA0984BD36}" presName="dummyNode2" presStyleLbl="node1" presStyleIdx="0" presStyleCnt="3"/>
      <dgm:spPr/>
      <dgm:t>
        <a:bodyPr/>
        <a:lstStyle/>
        <a:p>
          <a:endParaRPr lang="en-NZ"/>
        </a:p>
      </dgm:t>
    </dgm:pt>
    <dgm:pt modelId="{13D9B5A8-8789-44AB-987F-8A7DCE021D01}" type="pres">
      <dgm:prSet presAssocID="{1255FB11-B2B5-40D4-8BF7-B1FA0984BD36}" presName="childNode2" presStyleLbl="bgAcc1" presStyleIdx="1" presStyleCnt="3">
        <dgm:presLayoutVars>
          <dgm:bulletEnabled val="1"/>
        </dgm:presLayoutVars>
      </dgm:prSet>
      <dgm:spPr/>
      <dgm:t>
        <a:bodyPr/>
        <a:lstStyle/>
        <a:p>
          <a:endParaRPr lang="en-NZ"/>
        </a:p>
      </dgm:t>
    </dgm:pt>
    <dgm:pt modelId="{42E61858-FF53-49C9-AE82-809F196EFC26}" type="pres">
      <dgm:prSet presAssocID="{1255FB11-B2B5-40D4-8BF7-B1FA0984BD36}" presName="childNode2tx" presStyleLbl="bgAcc1" presStyleIdx="1" presStyleCnt="3">
        <dgm:presLayoutVars>
          <dgm:bulletEnabled val="1"/>
        </dgm:presLayoutVars>
      </dgm:prSet>
      <dgm:spPr/>
      <dgm:t>
        <a:bodyPr/>
        <a:lstStyle/>
        <a:p>
          <a:endParaRPr lang="en-NZ"/>
        </a:p>
      </dgm:t>
    </dgm:pt>
    <dgm:pt modelId="{4460CB2F-86F3-4ACC-91AE-78131646533B}" type="pres">
      <dgm:prSet presAssocID="{1255FB11-B2B5-40D4-8BF7-B1FA0984BD36}" presName="parentNode2" presStyleLbl="node1" presStyleIdx="1" presStyleCnt="3">
        <dgm:presLayoutVars>
          <dgm:chMax val="0"/>
          <dgm:bulletEnabled val="1"/>
        </dgm:presLayoutVars>
      </dgm:prSet>
      <dgm:spPr/>
      <dgm:t>
        <a:bodyPr/>
        <a:lstStyle/>
        <a:p>
          <a:endParaRPr lang="en-NZ"/>
        </a:p>
      </dgm:t>
    </dgm:pt>
    <dgm:pt modelId="{8FF5DEAF-AAAC-440F-9BF3-B0B49076FBCE}" type="pres">
      <dgm:prSet presAssocID="{1255FB11-B2B5-40D4-8BF7-B1FA0984BD36}" presName="connSite2" presStyleCnt="0"/>
      <dgm:spPr/>
      <dgm:t>
        <a:bodyPr/>
        <a:lstStyle/>
        <a:p>
          <a:endParaRPr lang="en-NZ"/>
        </a:p>
      </dgm:t>
    </dgm:pt>
    <dgm:pt modelId="{F60C8293-4B00-4C75-BAE6-B1B9C000DFA3}" type="pres">
      <dgm:prSet presAssocID="{197BDBF9-8DA1-4751-BEB9-22697B786B8F}" presName="Name18" presStyleLbl="sibTrans2D1" presStyleIdx="1" presStyleCnt="2"/>
      <dgm:spPr/>
      <dgm:t>
        <a:bodyPr/>
        <a:lstStyle/>
        <a:p>
          <a:endParaRPr lang="en-NZ"/>
        </a:p>
      </dgm:t>
    </dgm:pt>
    <dgm:pt modelId="{30EABE2A-105F-4805-BC74-026840336AFC}" type="pres">
      <dgm:prSet presAssocID="{1A9F7CC7-7034-4100-ADDA-A3AA60743D47}" presName="composite1" presStyleCnt="0"/>
      <dgm:spPr/>
      <dgm:t>
        <a:bodyPr/>
        <a:lstStyle/>
        <a:p>
          <a:endParaRPr lang="en-NZ"/>
        </a:p>
      </dgm:t>
    </dgm:pt>
    <dgm:pt modelId="{079E95B3-87BC-4924-B287-A095A1E81942}" type="pres">
      <dgm:prSet presAssocID="{1A9F7CC7-7034-4100-ADDA-A3AA60743D47}" presName="dummyNode1" presStyleLbl="node1" presStyleIdx="1" presStyleCnt="3"/>
      <dgm:spPr/>
      <dgm:t>
        <a:bodyPr/>
        <a:lstStyle/>
        <a:p>
          <a:endParaRPr lang="en-NZ"/>
        </a:p>
      </dgm:t>
    </dgm:pt>
    <dgm:pt modelId="{AA1525F7-3D7C-4D14-8C31-75F3CEE452B9}" type="pres">
      <dgm:prSet presAssocID="{1A9F7CC7-7034-4100-ADDA-A3AA60743D47}" presName="childNode1" presStyleLbl="bgAcc1" presStyleIdx="2" presStyleCnt="3">
        <dgm:presLayoutVars>
          <dgm:bulletEnabled val="1"/>
        </dgm:presLayoutVars>
      </dgm:prSet>
      <dgm:spPr/>
      <dgm:t>
        <a:bodyPr/>
        <a:lstStyle/>
        <a:p>
          <a:endParaRPr lang="en-NZ"/>
        </a:p>
      </dgm:t>
    </dgm:pt>
    <dgm:pt modelId="{CA2FDAD7-1A73-4032-94FC-E746D7C33B81}" type="pres">
      <dgm:prSet presAssocID="{1A9F7CC7-7034-4100-ADDA-A3AA60743D47}" presName="childNode1tx" presStyleLbl="bgAcc1" presStyleIdx="2" presStyleCnt="3">
        <dgm:presLayoutVars>
          <dgm:bulletEnabled val="1"/>
        </dgm:presLayoutVars>
      </dgm:prSet>
      <dgm:spPr/>
      <dgm:t>
        <a:bodyPr/>
        <a:lstStyle/>
        <a:p>
          <a:endParaRPr lang="en-NZ"/>
        </a:p>
      </dgm:t>
    </dgm:pt>
    <dgm:pt modelId="{A6D59C5D-9868-45E4-AC70-9443D0BDE9E2}" type="pres">
      <dgm:prSet presAssocID="{1A9F7CC7-7034-4100-ADDA-A3AA60743D47}" presName="parentNode1" presStyleLbl="node1" presStyleIdx="2" presStyleCnt="3">
        <dgm:presLayoutVars>
          <dgm:chMax val="1"/>
          <dgm:bulletEnabled val="1"/>
        </dgm:presLayoutVars>
      </dgm:prSet>
      <dgm:spPr/>
      <dgm:t>
        <a:bodyPr/>
        <a:lstStyle/>
        <a:p>
          <a:endParaRPr lang="en-NZ"/>
        </a:p>
      </dgm:t>
    </dgm:pt>
    <dgm:pt modelId="{C52424BF-7F2C-4EFA-B569-BC9950B6F6F9}" type="pres">
      <dgm:prSet presAssocID="{1A9F7CC7-7034-4100-ADDA-A3AA60743D47}" presName="connSite1" presStyleCnt="0"/>
      <dgm:spPr/>
      <dgm:t>
        <a:bodyPr/>
        <a:lstStyle/>
        <a:p>
          <a:endParaRPr lang="en-NZ"/>
        </a:p>
      </dgm:t>
    </dgm:pt>
  </dgm:ptLst>
  <dgm:cxnLst>
    <dgm:cxn modelId="{0219647C-33D8-4322-A9C9-C634A9B761B6}" srcId="{1A9F7CC7-7034-4100-ADDA-A3AA60743D47}" destId="{8BF042DF-C19B-4801-BAEA-7B46741A5DFA}" srcOrd="0" destOrd="0" parTransId="{E0AD90F2-84B1-41DC-A59F-78255CF4CB7C}" sibTransId="{5E4CAC2D-5F47-47A8-A533-0BC0D9DABE08}"/>
    <dgm:cxn modelId="{0E11C7A5-6633-4DF0-B800-24D861913A0E}" srcId="{35359F15-4025-40CC-8A3A-596410905B9F}" destId="{1A9F7CC7-7034-4100-ADDA-A3AA60743D47}" srcOrd="2" destOrd="0" parTransId="{DDC21A30-C464-4312-A1CA-2271CFEBA64B}" sibTransId="{1CCE7E3B-8F02-483D-8EDC-CE106811AAF5}"/>
    <dgm:cxn modelId="{831806EE-25FA-40C8-91AA-D086733D1664}" type="presOf" srcId="{C2711F94-D5C3-44AA-8AF1-72274C099A94}" destId="{EE3A814B-1D68-4739-8B5C-69D5D0CCB16D}" srcOrd="1" destOrd="1" presId="urn:microsoft.com/office/officeart/2005/8/layout/hProcess4"/>
    <dgm:cxn modelId="{1D9773EC-94B2-47F5-ACD6-E32FB62B363A}" srcId="{1A9F7CC7-7034-4100-ADDA-A3AA60743D47}" destId="{9E0182D7-5A7D-4880-B9AA-49A173010A0E}" srcOrd="2" destOrd="0" parTransId="{5CCEF4BA-E2C2-486D-B9CE-C9C046FB76F0}" sibTransId="{4A48BDB9-A0F8-4A24-9C19-84E80A6F0475}"/>
    <dgm:cxn modelId="{C570C789-D4CC-49A7-BB28-8F920664E087}" type="presOf" srcId="{CAAFEA06-BF7E-447A-9A19-35BEFE713221}" destId="{CA2FDAD7-1A73-4032-94FC-E746D7C33B81}" srcOrd="1" destOrd="1" presId="urn:microsoft.com/office/officeart/2005/8/layout/hProcess4"/>
    <dgm:cxn modelId="{72BAF843-9B1D-4C28-9B78-AC6113A9B9A9}" srcId="{1A9F7CC7-7034-4100-ADDA-A3AA60743D47}" destId="{A01813A2-1D70-4261-9D13-D899CA7FD2A3}" srcOrd="3" destOrd="0" parTransId="{52D052C3-B610-4D44-B4AB-E2BD772CF6E0}" sibTransId="{38504283-82B9-4C21-8FD8-C42DD3CAD6C1}"/>
    <dgm:cxn modelId="{890077E1-DB38-487F-80A2-701778EF7BA0}" srcId="{1AC021A3-B1E8-4B57-BB88-74F49539664E}" destId="{2E3ABCDD-D664-4F18-837B-C02ED252C89C}" srcOrd="0" destOrd="0" parTransId="{7AF14A2E-E5DF-4A7F-BD38-10BBED9749B9}" sibTransId="{C15461C2-CF03-4194-B66A-87A96423D88D}"/>
    <dgm:cxn modelId="{A09CF9DB-3E99-40D3-9000-5322553B9376}" type="presOf" srcId="{1A9F7CC7-7034-4100-ADDA-A3AA60743D47}" destId="{A6D59C5D-9868-45E4-AC70-9443D0BDE9E2}" srcOrd="0" destOrd="0" presId="urn:microsoft.com/office/officeart/2005/8/layout/hProcess4"/>
    <dgm:cxn modelId="{E648C9FC-765C-4B0A-B1D1-B67965E837C7}" type="presOf" srcId="{374E4250-5976-47FC-BE65-F35045FCA1A3}" destId="{13D9B5A8-8789-44AB-987F-8A7DCE021D01}" srcOrd="0" destOrd="1" presId="urn:microsoft.com/office/officeart/2005/8/layout/hProcess4"/>
    <dgm:cxn modelId="{D133628C-59FD-477F-9B34-6417FF257412}" type="presOf" srcId="{9E0182D7-5A7D-4880-B9AA-49A173010A0E}" destId="{AA1525F7-3D7C-4D14-8C31-75F3CEE452B9}" srcOrd="0" destOrd="2" presId="urn:microsoft.com/office/officeart/2005/8/layout/hProcess4"/>
    <dgm:cxn modelId="{FB0BD5C1-53A8-4BBE-BC97-4807A64B1538}" type="presOf" srcId="{9DF8C4CD-BB47-4EF8-B9A2-0FD44A95057B}" destId="{26F3EF1A-2AA1-4BD5-85EF-2FD6BAE69337}" srcOrd="0" destOrd="0" presId="urn:microsoft.com/office/officeart/2005/8/layout/hProcess4"/>
    <dgm:cxn modelId="{8888950B-2D0D-4764-942F-7424004F4E54}" srcId="{1A9F7CC7-7034-4100-ADDA-A3AA60743D47}" destId="{CAAFEA06-BF7E-447A-9A19-35BEFE713221}" srcOrd="1" destOrd="0" parTransId="{154C8E00-A36A-4387-867B-1BECB24E3581}" sibTransId="{82D04F8D-B2E4-4E64-ACD6-9D1D00CAD201}"/>
    <dgm:cxn modelId="{2B5BCC34-D5D3-45BD-BE33-E7CFF30463A7}" type="presOf" srcId="{9E0182D7-5A7D-4880-B9AA-49A173010A0E}" destId="{CA2FDAD7-1A73-4032-94FC-E746D7C33B81}" srcOrd="1" destOrd="2" presId="urn:microsoft.com/office/officeart/2005/8/layout/hProcess4"/>
    <dgm:cxn modelId="{A99B2820-5E35-47C1-A875-99ABB024962B}" srcId="{35359F15-4025-40CC-8A3A-596410905B9F}" destId="{1255FB11-B2B5-40D4-8BF7-B1FA0984BD36}" srcOrd="1" destOrd="0" parTransId="{3210B9A2-DF23-494D-AA26-DE02C8FA62D0}" sibTransId="{197BDBF9-8DA1-4751-BEB9-22697B786B8F}"/>
    <dgm:cxn modelId="{09AB5707-14B5-45C9-9F2D-F56416879E8B}" type="presOf" srcId="{8BF042DF-C19B-4801-BAEA-7B46741A5DFA}" destId="{CA2FDAD7-1A73-4032-94FC-E746D7C33B81}" srcOrd="1" destOrd="0" presId="urn:microsoft.com/office/officeart/2005/8/layout/hProcess4"/>
    <dgm:cxn modelId="{9EAF0898-E204-404F-8A6C-287DCA832755}" type="presOf" srcId="{A01813A2-1D70-4261-9D13-D899CA7FD2A3}" destId="{CA2FDAD7-1A73-4032-94FC-E746D7C33B81}" srcOrd="1" destOrd="3" presId="urn:microsoft.com/office/officeart/2005/8/layout/hProcess4"/>
    <dgm:cxn modelId="{F0E1CB8B-68C6-425F-B027-C38967DEE563}" type="presOf" srcId="{35359F15-4025-40CC-8A3A-596410905B9F}" destId="{EFEF6B03-3C34-4B91-8DE0-D26E1E928988}" srcOrd="0" destOrd="0" presId="urn:microsoft.com/office/officeart/2005/8/layout/hProcess4"/>
    <dgm:cxn modelId="{EC54D1FF-1762-412D-8BEC-5CACD1DCADA4}" type="presOf" srcId="{CAAFEA06-BF7E-447A-9A19-35BEFE713221}" destId="{AA1525F7-3D7C-4D14-8C31-75F3CEE452B9}" srcOrd="0" destOrd="1" presId="urn:microsoft.com/office/officeart/2005/8/layout/hProcess4"/>
    <dgm:cxn modelId="{94701F95-10AF-4B18-B3AC-9BDD5BE52CC0}" srcId="{1AC021A3-B1E8-4B57-BB88-74F49539664E}" destId="{C2711F94-D5C3-44AA-8AF1-72274C099A94}" srcOrd="1" destOrd="0" parTransId="{D095DBE9-AA22-4241-A864-CBEA4332AAD4}" sibTransId="{60170C33-98A2-4520-930C-20E8DB3C3C2C}"/>
    <dgm:cxn modelId="{28B10F5A-3C56-4587-BA7E-2CEF16CB5F91}" type="presOf" srcId="{208D38AE-8EDD-4C69-89B3-DC812EEB0355}" destId="{42E61858-FF53-49C9-AE82-809F196EFC26}" srcOrd="1" destOrd="0" presId="urn:microsoft.com/office/officeart/2005/8/layout/hProcess4"/>
    <dgm:cxn modelId="{F238790D-152C-421B-A611-CA647A5060BE}" type="presOf" srcId="{A01813A2-1D70-4261-9D13-D899CA7FD2A3}" destId="{AA1525F7-3D7C-4D14-8C31-75F3CEE452B9}" srcOrd="0" destOrd="3" presId="urn:microsoft.com/office/officeart/2005/8/layout/hProcess4"/>
    <dgm:cxn modelId="{BA4CA990-A23B-455C-84E6-F10B3667A07C}" type="presOf" srcId="{374E4250-5976-47FC-BE65-F35045FCA1A3}" destId="{42E61858-FF53-49C9-AE82-809F196EFC26}" srcOrd="1" destOrd="1" presId="urn:microsoft.com/office/officeart/2005/8/layout/hProcess4"/>
    <dgm:cxn modelId="{7E901275-8712-4C33-9CF8-44A32AC3325E}" type="presOf" srcId="{2E3ABCDD-D664-4F18-837B-C02ED252C89C}" destId="{0F0E0BDF-E34A-407B-B513-C51DEC210E54}" srcOrd="0" destOrd="0" presId="urn:microsoft.com/office/officeart/2005/8/layout/hProcess4"/>
    <dgm:cxn modelId="{3CDF0CCC-856E-4478-8260-C2D4CC4F3848}" srcId="{1255FB11-B2B5-40D4-8BF7-B1FA0984BD36}" destId="{374E4250-5976-47FC-BE65-F35045FCA1A3}" srcOrd="1" destOrd="0" parTransId="{AC4EFC2E-6EBC-4E4C-8421-4F89F8DA1AC8}" sibTransId="{C7A26E27-28D3-41F0-9128-014C75CBA8E6}"/>
    <dgm:cxn modelId="{09D80D12-286E-4095-8F4F-C0A3423A79B4}" srcId="{1255FB11-B2B5-40D4-8BF7-B1FA0984BD36}" destId="{208D38AE-8EDD-4C69-89B3-DC812EEB0355}" srcOrd="0" destOrd="0" parTransId="{285EE8B3-5F3F-46D4-A378-7D8EAE864319}" sibTransId="{D7226DC5-163C-456C-9E50-EB1249B71A06}"/>
    <dgm:cxn modelId="{0E276445-85AE-4AB4-8072-E73FBCF67C6C}" type="presOf" srcId="{8BF042DF-C19B-4801-BAEA-7B46741A5DFA}" destId="{AA1525F7-3D7C-4D14-8C31-75F3CEE452B9}" srcOrd="0" destOrd="0" presId="urn:microsoft.com/office/officeart/2005/8/layout/hProcess4"/>
    <dgm:cxn modelId="{D56D7936-E631-41C2-A415-9882E93D3AD4}" type="presOf" srcId="{1255FB11-B2B5-40D4-8BF7-B1FA0984BD36}" destId="{4460CB2F-86F3-4ACC-91AE-78131646533B}" srcOrd="0" destOrd="0" presId="urn:microsoft.com/office/officeart/2005/8/layout/hProcess4"/>
    <dgm:cxn modelId="{14938B42-5121-4D44-B3DD-8DAAA308EE3F}" type="presOf" srcId="{2E3ABCDD-D664-4F18-837B-C02ED252C89C}" destId="{EE3A814B-1D68-4739-8B5C-69D5D0CCB16D}" srcOrd="1" destOrd="0" presId="urn:microsoft.com/office/officeart/2005/8/layout/hProcess4"/>
    <dgm:cxn modelId="{13463315-78C7-468D-93C1-82557F88EED4}" srcId="{35359F15-4025-40CC-8A3A-596410905B9F}" destId="{1AC021A3-B1E8-4B57-BB88-74F49539664E}" srcOrd="0" destOrd="0" parTransId="{6ED5D27A-4C52-410F-B291-B8428F130E41}" sibTransId="{9DF8C4CD-BB47-4EF8-B9A2-0FD44A95057B}"/>
    <dgm:cxn modelId="{D154FA00-28B8-4FBE-8A50-068B17A88F3D}" type="presOf" srcId="{1AC021A3-B1E8-4B57-BB88-74F49539664E}" destId="{84CB73F4-EAD3-4E47-9574-665757F38F4A}" srcOrd="0" destOrd="0" presId="urn:microsoft.com/office/officeart/2005/8/layout/hProcess4"/>
    <dgm:cxn modelId="{0CE3B4ED-3FA7-491D-B577-555F30EACC46}" type="presOf" srcId="{C2711F94-D5C3-44AA-8AF1-72274C099A94}" destId="{0F0E0BDF-E34A-407B-B513-C51DEC210E54}" srcOrd="0" destOrd="1" presId="urn:microsoft.com/office/officeart/2005/8/layout/hProcess4"/>
    <dgm:cxn modelId="{D160A3A9-AB02-41FF-89BE-FA0484E424DF}" type="presOf" srcId="{208D38AE-8EDD-4C69-89B3-DC812EEB0355}" destId="{13D9B5A8-8789-44AB-987F-8A7DCE021D01}" srcOrd="0" destOrd="0" presId="urn:microsoft.com/office/officeart/2005/8/layout/hProcess4"/>
    <dgm:cxn modelId="{389A4B11-F57D-423C-8C64-7CB3497916F4}" type="presOf" srcId="{197BDBF9-8DA1-4751-BEB9-22697B786B8F}" destId="{F60C8293-4B00-4C75-BAE6-B1B9C000DFA3}" srcOrd="0" destOrd="0" presId="urn:microsoft.com/office/officeart/2005/8/layout/hProcess4"/>
    <dgm:cxn modelId="{99FBA8C3-FE20-4F4A-B60A-A195BC538F62}" type="presParOf" srcId="{EFEF6B03-3C34-4B91-8DE0-D26E1E928988}" destId="{AE975597-65EE-45A4-9362-D06C8C2798FA}" srcOrd="0" destOrd="0" presId="urn:microsoft.com/office/officeart/2005/8/layout/hProcess4"/>
    <dgm:cxn modelId="{137A1C65-45B2-4097-A219-423958E76389}" type="presParOf" srcId="{EFEF6B03-3C34-4B91-8DE0-D26E1E928988}" destId="{50853647-23EC-4F78-83F5-EAE7B0E9A18E}" srcOrd="1" destOrd="0" presId="urn:microsoft.com/office/officeart/2005/8/layout/hProcess4"/>
    <dgm:cxn modelId="{828A3CB1-A49B-488A-9DC7-040E21D4C72E}" type="presParOf" srcId="{EFEF6B03-3C34-4B91-8DE0-D26E1E928988}" destId="{7CDFDDBA-45A1-4B8C-A8F8-0584C652F868}" srcOrd="2" destOrd="0" presId="urn:microsoft.com/office/officeart/2005/8/layout/hProcess4"/>
    <dgm:cxn modelId="{BA4DA735-3A0D-45F5-9D29-9C1FA7FEDD83}" type="presParOf" srcId="{7CDFDDBA-45A1-4B8C-A8F8-0584C652F868}" destId="{BE2506DA-8EF2-4A7F-B546-FB0FFABE618C}" srcOrd="0" destOrd="0" presId="urn:microsoft.com/office/officeart/2005/8/layout/hProcess4"/>
    <dgm:cxn modelId="{780BC2D2-C05C-48CC-985F-4671D0180A67}" type="presParOf" srcId="{BE2506DA-8EF2-4A7F-B546-FB0FFABE618C}" destId="{E2BEAC54-DAB1-495D-AFDB-32EF1270A547}" srcOrd="0" destOrd="0" presId="urn:microsoft.com/office/officeart/2005/8/layout/hProcess4"/>
    <dgm:cxn modelId="{6BF02F79-EEE5-4E0F-AF2C-32E73B5D01AD}" type="presParOf" srcId="{BE2506DA-8EF2-4A7F-B546-FB0FFABE618C}" destId="{0F0E0BDF-E34A-407B-B513-C51DEC210E54}" srcOrd="1" destOrd="0" presId="urn:microsoft.com/office/officeart/2005/8/layout/hProcess4"/>
    <dgm:cxn modelId="{389B6EA7-ABF0-4E4A-86EB-38EA7E4DE3EC}" type="presParOf" srcId="{BE2506DA-8EF2-4A7F-B546-FB0FFABE618C}" destId="{EE3A814B-1D68-4739-8B5C-69D5D0CCB16D}" srcOrd="2" destOrd="0" presId="urn:microsoft.com/office/officeart/2005/8/layout/hProcess4"/>
    <dgm:cxn modelId="{E8D78A78-BB56-40C5-BA50-6742E0A1CFD6}" type="presParOf" srcId="{BE2506DA-8EF2-4A7F-B546-FB0FFABE618C}" destId="{84CB73F4-EAD3-4E47-9574-665757F38F4A}" srcOrd="3" destOrd="0" presId="urn:microsoft.com/office/officeart/2005/8/layout/hProcess4"/>
    <dgm:cxn modelId="{A30C864F-372F-4FF0-9C7C-FB886734191B}" type="presParOf" srcId="{BE2506DA-8EF2-4A7F-B546-FB0FFABE618C}" destId="{1EDD0CA2-902E-42B8-BD59-CFB9B702FBBB}" srcOrd="4" destOrd="0" presId="urn:microsoft.com/office/officeart/2005/8/layout/hProcess4"/>
    <dgm:cxn modelId="{15F43914-5FB8-4D4A-9506-2CAA12BAFD18}" type="presParOf" srcId="{7CDFDDBA-45A1-4B8C-A8F8-0584C652F868}" destId="{26F3EF1A-2AA1-4BD5-85EF-2FD6BAE69337}" srcOrd="1" destOrd="0" presId="urn:microsoft.com/office/officeart/2005/8/layout/hProcess4"/>
    <dgm:cxn modelId="{4D5D842E-988F-40E1-85F8-E34D651C4C5B}" type="presParOf" srcId="{7CDFDDBA-45A1-4B8C-A8F8-0584C652F868}" destId="{95D9DC9E-E577-47D6-A0DB-7329A8CDAAC7}" srcOrd="2" destOrd="0" presId="urn:microsoft.com/office/officeart/2005/8/layout/hProcess4"/>
    <dgm:cxn modelId="{08CC4677-7CF9-480E-A134-B7A8B1172A6C}" type="presParOf" srcId="{95D9DC9E-E577-47D6-A0DB-7329A8CDAAC7}" destId="{98088ABE-8018-4935-B3CE-25EAB9DAFB3B}" srcOrd="0" destOrd="0" presId="urn:microsoft.com/office/officeart/2005/8/layout/hProcess4"/>
    <dgm:cxn modelId="{16997728-3C88-4369-8AE1-9408FB7EE717}" type="presParOf" srcId="{95D9DC9E-E577-47D6-A0DB-7329A8CDAAC7}" destId="{13D9B5A8-8789-44AB-987F-8A7DCE021D01}" srcOrd="1" destOrd="0" presId="urn:microsoft.com/office/officeart/2005/8/layout/hProcess4"/>
    <dgm:cxn modelId="{E5B960C0-F03C-40D2-89E9-C23076EB9B11}" type="presParOf" srcId="{95D9DC9E-E577-47D6-A0DB-7329A8CDAAC7}" destId="{42E61858-FF53-49C9-AE82-809F196EFC26}" srcOrd="2" destOrd="0" presId="urn:microsoft.com/office/officeart/2005/8/layout/hProcess4"/>
    <dgm:cxn modelId="{E972268C-EDD6-4657-BBF3-4B3BE972622A}" type="presParOf" srcId="{95D9DC9E-E577-47D6-A0DB-7329A8CDAAC7}" destId="{4460CB2F-86F3-4ACC-91AE-78131646533B}" srcOrd="3" destOrd="0" presId="urn:microsoft.com/office/officeart/2005/8/layout/hProcess4"/>
    <dgm:cxn modelId="{1BF5DE0A-38B2-4B31-9CD3-DE6004049EF7}" type="presParOf" srcId="{95D9DC9E-E577-47D6-A0DB-7329A8CDAAC7}" destId="{8FF5DEAF-AAAC-440F-9BF3-B0B49076FBCE}" srcOrd="4" destOrd="0" presId="urn:microsoft.com/office/officeart/2005/8/layout/hProcess4"/>
    <dgm:cxn modelId="{B24AD527-0EA9-49BD-8D2C-A01BD8473DA9}" type="presParOf" srcId="{7CDFDDBA-45A1-4B8C-A8F8-0584C652F868}" destId="{F60C8293-4B00-4C75-BAE6-B1B9C000DFA3}" srcOrd="3" destOrd="0" presId="urn:microsoft.com/office/officeart/2005/8/layout/hProcess4"/>
    <dgm:cxn modelId="{CD6AA5DC-5A94-4D75-A99D-396739204C0C}" type="presParOf" srcId="{7CDFDDBA-45A1-4B8C-A8F8-0584C652F868}" destId="{30EABE2A-105F-4805-BC74-026840336AFC}" srcOrd="4" destOrd="0" presId="urn:microsoft.com/office/officeart/2005/8/layout/hProcess4"/>
    <dgm:cxn modelId="{F06D1E2C-4656-44C0-9D5D-75B4E94CF9DE}" type="presParOf" srcId="{30EABE2A-105F-4805-BC74-026840336AFC}" destId="{079E95B3-87BC-4924-B287-A095A1E81942}" srcOrd="0" destOrd="0" presId="urn:microsoft.com/office/officeart/2005/8/layout/hProcess4"/>
    <dgm:cxn modelId="{DCFBAC14-AECD-4F2A-8519-0A9D7A97B9A7}" type="presParOf" srcId="{30EABE2A-105F-4805-BC74-026840336AFC}" destId="{AA1525F7-3D7C-4D14-8C31-75F3CEE452B9}" srcOrd="1" destOrd="0" presId="urn:microsoft.com/office/officeart/2005/8/layout/hProcess4"/>
    <dgm:cxn modelId="{E3B49BFB-11B5-458A-8EFB-40BD006E5A88}" type="presParOf" srcId="{30EABE2A-105F-4805-BC74-026840336AFC}" destId="{CA2FDAD7-1A73-4032-94FC-E746D7C33B81}" srcOrd="2" destOrd="0" presId="urn:microsoft.com/office/officeart/2005/8/layout/hProcess4"/>
    <dgm:cxn modelId="{2DF7BBF7-1901-4813-B1CC-A221D3E32FFA}" type="presParOf" srcId="{30EABE2A-105F-4805-BC74-026840336AFC}" destId="{A6D59C5D-9868-45E4-AC70-9443D0BDE9E2}" srcOrd="3" destOrd="0" presId="urn:microsoft.com/office/officeart/2005/8/layout/hProcess4"/>
    <dgm:cxn modelId="{5535F42E-982E-4EE4-834A-CFEC4D240157}" type="presParOf" srcId="{30EABE2A-105F-4805-BC74-026840336AFC}" destId="{C52424BF-7F2C-4EFA-B569-BC9950B6F6F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902E1-1D6E-4512-AA43-C51632B43D45}">
      <dsp:nvSpPr>
        <dsp:cNvPr id="0" name=""/>
        <dsp:cNvSpPr/>
      </dsp:nvSpPr>
      <dsp:spPr>
        <a:xfrm>
          <a:off x="824975" y="0"/>
          <a:ext cx="3983355" cy="3983355"/>
        </a:xfrm>
        <a:prstGeom prst="triangle">
          <a:avLst/>
        </a:prstGeom>
        <a:solidFill>
          <a:schemeClr val="accent2">
            <a:alpha val="9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986D9AA0-A682-44EA-B7ED-7428EA10151E}">
      <dsp:nvSpPr>
        <dsp:cNvPr id="0" name=""/>
        <dsp:cNvSpPr/>
      </dsp:nvSpPr>
      <dsp:spPr>
        <a:xfrm>
          <a:off x="2758455" y="400474"/>
          <a:ext cx="2589180" cy="94293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i="1" kern="1200"/>
            <a:t>Tier One</a:t>
          </a:r>
        </a:p>
        <a:p>
          <a:pPr lvl="0" algn="ctr" defTabSz="444500">
            <a:lnSpc>
              <a:spcPct val="90000"/>
            </a:lnSpc>
            <a:spcBef>
              <a:spcPct val="0"/>
            </a:spcBef>
            <a:spcAft>
              <a:spcPct val="35000"/>
            </a:spcAft>
          </a:pPr>
          <a:r>
            <a:rPr lang="en-GB" sz="1000" i="1" kern="1200"/>
            <a:t>Outlines the levers that exist to ensure universal provision of wellbeing supports for the education workforce</a:t>
          </a:r>
          <a:endParaRPr lang="en-NZ" sz="1000" kern="1200"/>
        </a:p>
      </dsp:txBody>
      <dsp:txXfrm>
        <a:off x="2804485" y="446504"/>
        <a:ext cx="2497120" cy="850874"/>
      </dsp:txXfrm>
    </dsp:sp>
    <dsp:sp modelId="{CF9C271E-3D0D-43CF-A964-7A590E781957}">
      <dsp:nvSpPr>
        <dsp:cNvPr id="0" name=""/>
        <dsp:cNvSpPr/>
      </dsp:nvSpPr>
      <dsp:spPr>
        <a:xfrm>
          <a:off x="2758455" y="1461276"/>
          <a:ext cx="2589180" cy="94293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i="1" kern="1200"/>
            <a:t>Tier Two</a:t>
          </a:r>
        </a:p>
        <a:p>
          <a:pPr lvl="0" algn="ctr" defTabSz="444500">
            <a:lnSpc>
              <a:spcPct val="90000"/>
            </a:lnSpc>
            <a:spcBef>
              <a:spcPct val="0"/>
            </a:spcBef>
            <a:spcAft>
              <a:spcPct val="35000"/>
            </a:spcAft>
          </a:pPr>
          <a:r>
            <a:rPr lang="en-GB" sz="1000" i="1" kern="1200"/>
            <a:t>Describes a more structured programme of care, support and resources to aid the development of board, principal, teacher and support staff capability.</a:t>
          </a:r>
          <a:endParaRPr lang="en-NZ" sz="1000" kern="1200"/>
        </a:p>
      </dsp:txBody>
      <dsp:txXfrm>
        <a:off x="2804485" y="1507306"/>
        <a:ext cx="2497120" cy="850874"/>
      </dsp:txXfrm>
    </dsp:sp>
    <dsp:sp modelId="{8241D1D5-F9BD-41C6-8E21-34415F5FFD99}">
      <dsp:nvSpPr>
        <dsp:cNvPr id="0" name=""/>
        <dsp:cNvSpPr/>
      </dsp:nvSpPr>
      <dsp:spPr>
        <a:xfrm>
          <a:off x="2758455" y="2522078"/>
          <a:ext cx="2589180" cy="94293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i="1" kern="1200" dirty="0"/>
            <a:t>Tier Three</a:t>
          </a:r>
        </a:p>
        <a:p>
          <a:pPr lvl="0" algn="ctr" defTabSz="444500">
            <a:lnSpc>
              <a:spcPct val="90000"/>
            </a:lnSpc>
            <a:spcBef>
              <a:spcPct val="0"/>
            </a:spcBef>
            <a:spcAft>
              <a:spcPct val="35000"/>
            </a:spcAft>
          </a:pPr>
          <a:r>
            <a:rPr lang="en-GB" sz="1000" i="1" kern="1200" dirty="0"/>
            <a:t>Details the procedures and resources for responding to an individual’s and/or group’s crises.</a:t>
          </a:r>
          <a:endParaRPr lang="en-NZ" sz="1000" kern="1200" dirty="0"/>
        </a:p>
      </dsp:txBody>
      <dsp:txXfrm>
        <a:off x="2804485" y="2568108"/>
        <a:ext cx="2497120" cy="850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E0BDF-E34A-407B-B513-C51DEC210E54}">
      <dsp:nvSpPr>
        <dsp:cNvPr id="0" name=""/>
        <dsp:cNvSpPr/>
      </dsp:nvSpPr>
      <dsp:spPr>
        <a:xfrm>
          <a:off x="1321" y="1034027"/>
          <a:ext cx="1915239" cy="1579672"/>
        </a:xfrm>
        <a:prstGeom prst="roundRect">
          <a:avLst>
            <a:gd name="adj" fmla="val 10000"/>
          </a:avLst>
        </a:prstGeom>
        <a:solidFill>
          <a:schemeClr val="bg1">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NZ" sz="1400" kern="1200"/>
            <a:t>Launch Framework</a:t>
          </a:r>
        </a:p>
        <a:p>
          <a:pPr marL="114300" lvl="1" indent="-114300" algn="l" defTabSz="622300">
            <a:lnSpc>
              <a:spcPct val="90000"/>
            </a:lnSpc>
            <a:spcBef>
              <a:spcPct val="0"/>
            </a:spcBef>
            <a:spcAft>
              <a:spcPct val="15000"/>
            </a:spcAft>
            <a:buChar char="••"/>
          </a:pPr>
          <a:r>
            <a:rPr lang="en-NZ" sz="1400" kern="1200"/>
            <a:t>Co-Develop Tier One Wellbeing supports through Accord Process</a:t>
          </a:r>
        </a:p>
      </dsp:txBody>
      <dsp:txXfrm>
        <a:off x="37674" y="1070380"/>
        <a:ext cx="1842533" cy="1168465"/>
      </dsp:txXfrm>
    </dsp:sp>
    <dsp:sp modelId="{26F3EF1A-2AA1-4BD5-85EF-2FD6BAE69337}">
      <dsp:nvSpPr>
        <dsp:cNvPr id="0" name=""/>
        <dsp:cNvSpPr/>
      </dsp:nvSpPr>
      <dsp:spPr>
        <a:xfrm>
          <a:off x="1079957" y="1418591"/>
          <a:ext cx="2099840" cy="2099840"/>
        </a:xfrm>
        <a:prstGeom prst="leftCircularArrow">
          <a:avLst>
            <a:gd name="adj1" fmla="val 3096"/>
            <a:gd name="adj2" fmla="val 380496"/>
            <a:gd name="adj3" fmla="val 2156007"/>
            <a:gd name="adj4" fmla="val 9024489"/>
            <a:gd name="adj5" fmla="val 361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4CB73F4-EAD3-4E47-9574-665757F38F4A}">
      <dsp:nvSpPr>
        <dsp:cNvPr id="0" name=""/>
        <dsp:cNvSpPr/>
      </dsp:nvSpPr>
      <dsp:spPr>
        <a:xfrm>
          <a:off x="426930" y="2275198"/>
          <a:ext cx="1702435" cy="67700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en-NZ" sz="3800" kern="1200"/>
            <a:t>2019</a:t>
          </a:r>
        </a:p>
      </dsp:txBody>
      <dsp:txXfrm>
        <a:off x="446759" y="2295027"/>
        <a:ext cx="1662777" cy="637344"/>
      </dsp:txXfrm>
    </dsp:sp>
    <dsp:sp modelId="{13D9B5A8-8789-44AB-987F-8A7DCE021D01}">
      <dsp:nvSpPr>
        <dsp:cNvPr id="0" name=""/>
        <dsp:cNvSpPr/>
      </dsp:nvSpPr>
      <dsp:spPr>
        <a:xfrm>
          <a:off x="2438955" y="1034027"/>
          <a:ext cx="1915239" cy="1579672"/>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NZ" sz="1400" kern="1200"/>
            <a:t>Launch Wellbeing Resource Hub</a:t>
          </a:r>
        </a:p>
        <a:p>
          <a:pPr marL="114300" lvl="1" indent="-114300" algn="l" defTabSz="622300">
            <a:lnSpc>
              <a:spcPct val="90000"/>
            </a:lnSpc>
            <a:spcBef>
              <a:spcPct val="0"/>
            </a:spcBef>
            <a:spcAft>
              <a:spcPct val="15000"/>
            </a:spcAft>
            <a:buChar char="••"/>
          </a:pPr>
          <a:r>
            <a:rPr lang="en-NZ" sz="1400" kern="1200"/>
            <a:t>Inaugural Wellbeing Conference and Regional Follow ups</a:t>
          </a:r>
        </a:p>
      </dsp:txBody>
      <dsp:txXfrm>
        <a:off x="2475308" y="1408881"/>
        <a:ext cx="1842533" cy="1168465"/>
      </dsp:txXfrm>
    </dsp:sp>
    <dsp:sp modelId="{F60C8293-4B00-4C75-BAE6-B1B9C000DFA3}">
      <dsp:nvSpPr>
        <dsp:cNvPr id="0" name=""/>
        <dsp:cNvSpPr/>
      </dsp:nvSpPr>
      <dsp:spPr>
        <a:xfrm>
          <a:off x="3501630" y="67357"/>
          <a:ext cx="2344565" cy="2344565"/>
        </a:xfrm>
        <a:prstGeom prst="circularArrow">
          <a:avLst>
            <a:gd name="adj1" fmla="val 2773"/>
            <a:gd name="adj2" fmla="val 338205"/>
            <a:gd name="adj3" fmla="val 19486284"/>
            <a:gd name="adj4" fmla="val 12575511"/>
            <a:gd name="adj5" fmla="val 32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4460CB2F-86F3-4ACC-91AE-78131646533B}">
      <dsp:nvSpPr>
        <dsp:cNvPr id="0" name=""/>
        <dsp:cNvSpPr/>
      </dsp:nvSpPr>
      <dsp:spPr>
        <a:xfrm>
          <a:off x="2864564" y="695526"/>
          <a:ext cx="1702435" cy="67700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en-NZ" sz="3800" kern="1200"/>
            <a:t>2020</a:t>
          </a:r>
        </a:p>
      </dsp:txBody>
      <dsp:txXfrm>
        <a:off x="2884393" y="715355"/>
        <a:ext cx="1662777" cy="637344"/>
      </dsp:txXfrm>
    </dsp:sp>
    <dsp:sp modelId="{AA1525F7-3D7C-4D14-8C31-75F3CEE452B9}">
      <dsp:nvSpPr>
        <dsp:cNvPr id="0" name=""/>
        <dsp:cNvSpPr/>
      </dsp:nvSpPr>
      <dsp:spPr>
        <a:xfrm>
          <a:off x="4876589" y="1034027"/>
          <a:ext cx="1915239" cy="1579672"/>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NZ" sz="1400" kern="1200" dirty="0" smtClean="0"/>
            <a:t>Policy changes</a:t>
          </a:r>
          <a:endParaRPr lang="en-NZ" sz="1400" kern="1200" dirty="0"/>
        </a:p>
        <a:p>
          <a:pPr marL="114300" lvl="1" indent="-114300" algn="l" defTabSz="622300">
            <a:lnSpc>
              <a:spcPct val="90000"/>
            </a:lnSpc>
            <a:spcBef>
              <a:spcPct val="0"/>
            </a:spcBef>
            <a:spcAft>
              <a:spcPct val="15000"/>
            </a:spcAft>
            <a:buChar char="••"/>
          </a:pPr>
          <a:r>
            <a:rPr lang="en-NZ" sz="1400" kern="1200" dirty="0"/>
            <a:t>EWSG implementation</a:t>
          </a:r>
        </a:p>
        <a:p>
          <a:pPr marL="114300" lvl="1" indent="-114300" algn="l" defTabSz="622300">
            <a:lnSpc>
              <a:spcPct val="90000"/>
            </a:lnSpc>
            <a:spcBef>
              <a:spcPct val="0"/>
            </a:spcBef>
            <a:spcAft>
              <a:spcPct val="15000"/>
            </a:spcAft>
            <a:buChar char="••"/>
          </a:pPr>
          <a:r>
            <a:rPr lang="en-NZ" sz="1400" kern="1200" dirty="0"/>
            <a:t>Collective </a:t>
          </a:r>
          <a:r>
            <a:rPr lang="en-NZ" sz="1400" kern="1200" dirty="0" smtClean="0"/>
            <a:t>Bargaining preparation</a:t>
          </a:r>
          <a:endParaRPr lang="en-NZ" sz="1400" kern="1200" dirty="0"/>
        </a:p>
        <a:p>
          <a:pPr marL="114300" lvl="1" indent="-114300" algn="l" defTabSz="622300">
            <a:lnSpc>
              <a:spcPct val="90000"/>
            </a:lnSpc>
            <a:spcBef>
              <a:spcPct val="0"/>
            </a:spcBef>
            <a:spcAft>
              <a:spcPct val="15000"/>
            </a:spcAft>
            <a:buChar char="••"/>
          </a:pPr>
          <a:endParaRPr lang="en-NZ" sz="1400" kern="1200"/>
        </a:p>
      </dsp:txBody>
      <dsp:txXfrm>
        <a:off x="4912942" y="1070380"/>
        <a:ext cx="1842533" cy="1168465"/>
      </dsp:txXfrm>
    </dsp:sp>
    <dsp:sp modelId="{A6D59C5D-9868-45E4-AC70-9443D0BDE9E2}">
      <dsp:nvSpPr>
        <dsp:cNvPr id="0" name=""/>
        <dsp:cNvSpPr/>
      </dsp:nvSpPr>
      <dsp:spPr>
        <a:xfrm>
          <a:off x="5302197" y="2275198"/>
          <a:ext cx="1702435" cy="67700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en-NZ" sz="3800" kern="1200" dirty="0"/>
            <a:t>2021</a:t>
          </a:r>
        </a:p>
      </dsp:txBody>
      <dsp:txXfrm>
        <a:off x="5322026" y="2295027"/>
        <a:ext cx="1662777" cy="637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40C9F64-1169-4057-B96F-E19564149B59}" type="datetimeFigureOut">
              <a:rPr lang="en-NZ" smtClean="0"/>
              <a:t>16/03/2020</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A8DF5E9-2F2A-4DB2-8FCB-869097E0A3A5}" type="slidenum">
              <a:rPr lang="en-NZ" smtClean="0"/>
              <a:t>‹#›</a:t>
            </a:fld>
            <a:endParaRPr lang="en-NZ"/>
          </a:p>
        </p:txBody>
      </p:sp>
    </p:spTree>
    <p:extLst>
      <p:ext uri="{BB962C8B-B14F-4D97-AF65-F5344CB8AC3E}">
        <p14:creationId xmlns:p14="http://schemas.microsoft.com/office/powerpoint/2010/main" val="193317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0032076-627E-4686-A41B-1EC3A057604F}" type="datetimeFigureOut">
              <a:rPr lang="en-NZ" smtClean="0"/>
              <a:t>16/03/2020</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1EAB7D8-8048-47BE-AFDB-8A59C11361D1}" type="slidenum">
              <a:rPr lang="en-NZ" smtClean="0"/>
              <a:t>‹#›</a:t>
            </a:fld>
            <a:endParaRPr lang="en-NZ"/>
          </a:p>
        </p:txBody>
      </p:sp>
    </p:spTree>
    <p:extLst>
      <p:ext uri="{BB962C8B-B14F-4D97-AF65-F5344CB8AC3E}">
        <p14:creationId xmlns:p14="http://schemas.microsoft.com/office/powerpoint/2010/main" val="34759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indfulnessforchildren.com.au/mindfulness-and-wellbe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start this session I would like to just run through what it is and where we are at present</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the left hand side decreases the right hand side increases and vice versa</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10</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as you can see harden up the 3 </a:t>
            </a:r>
            <a:r>
              <a:rPr lang="en-GB" dirty="0" err="1" smtClean="0"/>
              <a:t>fs</a:t>
            </a:r>
            <a:r>
              <a:rPr lang="en-GB" dirty="0" smtClean="0"/>
              <a:t> </a:t>
            </a:r>
            <a:r>
              <a:rPr lang="en-GB" dirty="0" err="1" smtClean="0"/>
              <a:t>etc</a:t>
            </a:r>
            <a:r>
              <a:rPr lang="en-GB" dirty="0" smtClean="0"/>
              <a:t> don’t necessarily work</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order to investigate wellbeing, it is necessary to understand two conceptually different elements that determine </a:t>
            </a:r>
            <a:r>
              <a:rPr lang="en-GB" sz="1200" b="0" i="0" u="none" strike="noStrike" kern="1200" dirty="0">
                <a:solidFill>
                  <a:schemeClr val="tx1"/>
                </a:solidFill>
                <a:effectLst/>
                <a:latin typeface="+mn-lt"/>
                <a:ea typeface="+mn-ea"/>
                <a:cs typeface="+mn-cs"/>
                <a:hlinkClick r:id="rId3"/>
              </a:rPr>
              <a:t>wellbeing</a:t>
            </a:r>
            <a:r>
              <a:rPr lang="en-GB" sz="1200" b="0" i="0" kern="1200" dirty="0">
                <a:solidFill>
                  <a:schemeClr val="tx1"/>
                </a:solidFill>
                <a:effectLst/>
                <a:latin typeface="+mn-lt"/>
                <a:ea typeface="+mn-ea"/>
                <a:cs typeface="+mn-cs"/>
              </a:rPr>
              <a:t>. These elements are the hedonic and eudemonic aspects of wellbeing </a:t>
            </a:r>
          </a:p>
          <a:p>
            <a:r>
              <a:rPr lang="en-GB" sz="1200" b="0" i="0" kern="1200" dirty="0">
                <a:solidFill>
                  <a:schemeClr val="tx1"/>
                </a:solidFill>
                <a:effectLst/>
                <a:latin typeface="+mn-lt"/>
                <a:ea typeface="+mn-ea"/>
                <a:cs typeface="+mn-cs"/>
              </a:rPr>
              <a:t>Hedonic corresponds psychologically to a state of pleasure or feeling good, through a release of chemicals in the brain. This can occur through basic sensory pleasures received through food and physical arousal, or through social pleasures. </a:t>
            </a:r>
          </a:p>
          <a:p>
            <a:r>
              <a:rPr lang="en-GB" sz="1200" b="0" i="0" kern="1200" dirty="0">
                <a:solidFill>
                  <a:schemeClr val="tx1"/>
                </a:solidFill>
                <a:effectLst/>
                <a:latin typeface="+mn-lt"/>
                <a:ea typeface="+mn-ea"/>
                <a:cs typeface="+mn-cs"/>
              </a:rPr>
              <a:t>Eudemonic corresponds to a cognitive perception of morally living well, in which the individual feels their life is valuable, meaningful and engaging.</a:t>
            </a:r>
            <a:endParaRPr lang="en-NZ" dirty="0"/>
          </a:p>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12</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obvious to most</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13</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14</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my favourite quotes</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15</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16</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17</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Worksafe</a:t>
            </a:r>
            <a:r>
              <a:rPr lang="en-GB" dirty="0" smtClean="0"/>
              <a:t> are promoting a systems approach</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18</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19</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Self evident that health affects work and work affects health</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are we going to do this??</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20</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vision</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At the 2017 International Summit on the Teaching Profession (ISTP) a commitment was made by the New Zealand delegation of government and union representatives to “better support teacher wellbeing”. </a:t>
            </a:r>
          </a:p>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 part of this commitment Minister of Education </a:t>
            </a:r>
            <a:r>
              <a:rPr lang="en-GB" sz="1200" b="0" i="0" u="none" strike="noStrike" kern="1200" baseline="0" dirty="0" err="1" smtClean="0">
                <a:solidFill>
                  <a:schemeClr val="tx1"/>
                </a:solidFill>
                <a:latin typeface="+mn-lt"/>
                <a:ea typeface="+mn-ea"/>
                <a:cs typeface="+mn-cs"/>
              </a:rPr>
              <a:t>Hekia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Parata</a:t>
            </a:r>
            <a:r>
              <a:rPr lang="en-GB" sz="1200" b="0" i="0" u="none" strike="noStrike" kern="1200" baseline="0" dirty="0" smtClean="0">
                <a:solidFill>
                  <a:schemeClr val="tx1"/>
                </a:solidFill>
                <a:latin typeface="+mn-lt"/>
                <a:ea typeface="+mn-ea"/>
                <a:cs typeface="+mn-cs"/>
              </a:rPr>
              <a:t> asked the Ministry of Education to work with the sector to identify “what more could be done to enhance quality teaching, and support teacher and principal wellbeing”.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22</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Since the 2017 Summit, government and union representatives have reported back on progress towards their wellbeing commitment, reaffirmed their commitment to wellbeing for education workers at the 2018 Portugal ISTP, and Education Minister Chris </a:t>
            </a:r>
            <a:r>
              <a:rPr lang="en-GB" sz="1200" b="0" i="0" u="none" strike="noStrike" kern="1200" baseline="0" dirty="0" err="1" smtClean="0">
                <a:solidFill>
                  <a:schemeClr val="tx1"/>
                </a:solidFill>
                <a:latin typeface="+mn-lt"/>
                <a:ea typeface="+mn-ea"/>
                <a:cs typeface="+mn-cs"/>
              </a:rPr>
              <a:t>Hipkins</a:t>
            </a:r>
            <a:r>
              <a:rPr lang="en-GB" sz="1200" b="0" i="0" u="none" strike="noStrike" kern="1200" baseline="0" dirty="0" smtClean="0">
                <a:solidFill>
                  <a:schemeClr val="tx1"/>
                </a:solidFill>
                <a:latin typeface="+mn-lt"/>
                <a:ea typeface="+mn-ea"/>
                <a:cs typeface="+mn-cs"/>
              </a:rPr>
              <a:t> has announced his 2018 Education Portfolio Work Programme, which included the development of a future-focused Education Workforce Strategy.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23</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lack of clear, shared understandings of wellbeing in the sector has resulted in inequitable, ad hoc and incoherent policies and practices which can be seen to have a negative effect on education worker productivity and retention.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24</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‘wellbeing’ of the education workforce interacts reciprocally with all parts of their professional practice and is affected by the different contexts they work in, their day to day experiences, their conditioned responses and their access to support. It can also be impacted by things far beyond the day to day work context (e.g. community poverty, availability of mental health services and learning support).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25</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26</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three tiers outline the universal provision workers in education should expect to be able to access at their places of employment, through to targeted supports for those who need them.</a:t>
            </a: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The development of Tier One Guidance is currently in progress through the Accord, the EWSG, the Review of ITE, the NCEA Review and the Compliance Reduction Working Group.</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27</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28</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29</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Bullying is a major source of harm</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 NB a reminder The development of Tier One Guidance is currently in progress through the Accord, the EWSG, the Review of ITE, the NCEA Review and the Compliance Reduction Working Group</a:t>
            </a:r>
            <a:r>
              <a:rPr lang="en-GB" dirty="0" smtClean="0"/>
              <a:t>.</a:t>
            </a:r>
          </a:p>
          <a:p>
            <a:r>
              <a:rPr lang="en-GB" dirty="0" smtClean="0"/>
              <a:t>Priority actions 1 assist development of sense of autonomy and purpose about work. Working should make people feel good.</a:t>
            </a:r>
          </a:p>
          <a:p>
            <a:r>
              <a:rPr lang="en-GB" dirty="0" smtClean="0"/>
              <a:t>	   2 </a:t>
            </a:r>
            <a:r>
              <a:rPr lang="en-GB" dirty="0" err="1" smtClean="0"/>
              <a:t>BoTs</a:t>
            </a:r>
            <a:r>
              <a:rPr lang="en-GB" dirty="0" smtClean="0"/>
              <a:t> (employers)</a:t>
            </a:r>
            <a:r>
              <a:rPr lang="en-GB" baseline="0" dirty="0" smtClean="0"/>
              <a:t> </a:t>
            </a:r>
            <a:r>
              <a:rPr lang="en-GB" dirty="0" smtClean="0"/>
              <a:t>support staff actively and constructively</a:t>
            </a:r>
          </a:p>
          <a:p>
            <a:r>
              <a:rPr lang="en-GB" dirty="0" smtClean="0"/>
              <a:t>	</a:t>
            </a:r>
            <a:r>
              <a:rPr lang="en-GB" baseline="0" dirty="0" smtClean="0"/>
              <a:t>   3 Develop a </a:t>
            </a:r>
            <a:r>
              <a:rPr lang="en-GB" baseline="0" dirty="0" err="1" smtClean="0"/>
              <a:t>proces</a:t>
            </a:r>
            <a:r>
              <a:rPr lang="en-GB" baseline="0" dirty="0" smtClean="0"/>
              <a:t> for regular checks on mental health and wellbeing</a:t>
            </a:r>
          </a:p>
          <a:p>
            <a:r>
              <a:rPr lang="en-GB" baseline="0" dirty="0" smtClean="0"/>
              <a:t>	   4 Develop an active process to resolve issues and deal with negative social interactions</a:t>
            </a:r>
          </a:p>
          <a:p>
            <a:r>
              <a:rPr lang="en-GB" baseline="0" dirty="0" smtClean="0"/>
              <a:t>	   5 Develop managers and staff awareness of, and ability to recognise, the signs of poor mental health</a:t>
            </a:r>
          </a:p>
          <a:p>
            <a:r>
              <a:rPr lang="en-GB" baseline="0" dirty="0" smtClean="0"/>
              <a:t>	   6 Develop a culture of responsiveness that supports constructive discussion when staff are finding things hard. Offer a chance to talk about mental health and </a:t>
            </a:r>
            <a:r>
              <a:rPr lang="en-GB" baseline="0" dirty="0" err="1" smtClean="0"/>
              <a:t>expalin</a:t>
            </a:r>
            <a:r>
              <a:rPr lang="en-GB" baseline="0" dirty="0" smtClean="0"/>
              <a:t> the help and support they can get (EAP </a:t>
            </a:r>
            <a:r>
              <a:rPr lang="en-GB" baseline="0" dirty="0" err="1" smtClean="0"/>
              <a:t>etc</a:t>
            </a:r>
            <a:r>
              <a:rPr lang="en-GB" baseline="0" dirty="0" smtClean="0"/>
              <a:t>)</a:t>
            </a:r>
            <a:endParaRPr lang="en-GB" dirty="0" smtClean="0"/>
          </a:p>
          <a:p>
            <a:r>
              <a:rPr lang="en-NZ" dirty="0" smtClean="0"/>
              <a:t/>
            </a:r>
            <a:br>
              <a:rPr lang="en-NZ" dirty="0" smtClean="0"/>
            </a:b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30</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have appropriate referral process to primary care support and EAP available to all</a:t>
            </a:r>
          </a:p>
          <a:p>
            <a:r>
              <a:rPr lang="en-GB" dirty="0" smtClean="0"/>
              <a:t>2 have funding and support mechanisms I</a:t>
            </a:r>
            <a:r>
              <a:rPr lang="en-GB" baseline="0" dirty="0" smtClean="0"/>
              <a:t> place that retain confidentiality of staff needing support</a:t>
            </a:r>
          </a:p>
          <a:p>
            <a:r>
              <a:rPr lang="en-GB" baseline="0" dirty="0" smtClean="0"/>
              <a:t>3 </a:t>
            </a:r>
            <a:r>
              <a:rPr lang="en-GB" baseline="0" dirty="0" err="1" smtClean="0"/>
              <a:t>BoTs</a:t>
            </a:r>
            <a:r>
              <a:rPr lang="en-GB" baseline="0" dirty="0" smtClean="0"/>
              <a:t> have process in place for senior staff (SLT) separate from other staff</a:t>
            </a:r>
          </a:p>
          <a:p>
            <a:r>
              <a:rPr lang="en-GB" baseline="0" dirty="0" smtClean="0"/>
              <a:t>4 There is a clear pathway for managing negative social interactions  racism, bullying </a:t>
            </a:r>
            <a:r>
              <a:rPr lang="en-GB" baseline="0" dirty="0" err="1" smtClean="0"/>
              <a:t>etc</a:t>
            </a:r>
            <a:endParaRPr lang="en-GB" baseline="0" dirty="0" smtClean="0"/>
          </a:p>
          <a:p>
            <a:r>
              <a:rPr lang="en-GB" baseline="0" dirty="0" smtClean="0"/>
              <a:t>5 the national safe schools framework embraced by this framework is applied to staff as well as students</a:t>
            </a:r>
          </a:p>
          <a:p>
            <a:r>
              <a:rPr lang="en-GB" baseline="0" dirty="0" smtClean="0"/>
              <a:t>6 traumatic incidents are supported with appropriately trained staff</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NZ" sz="1200" b="1" i="0" u="none" strike="noStrike" kern="1200" baseline="0" dirty="0" smtClean="0">
                <a:solidFill>
                  <a:schemeClr val="tx1"/>
                </a:solidFill>
                <a:latin typeface="+mn-lt"/>
                <a:ea typeface="+mn-ea"/>
                <a:cs typeface="+mn-cs"/>
              </a:rPr>
              <a:t>The approach will: </a:t>
            </a:r>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1. Be co-designed. </a:t>
            </a:r>
          </a:p>
          <a:p>
            <a:r>
              <a:rPr lang="en-GB" sz="1200" b="0" i="0" u="none" strike="noStrike" kern="1200" baseline="0" dirty="0" smtClean="0">
                <a:solidFill>
                  <a:schemeClr val="tx1"/>
                </a:solidFill>
                <a:latin typeface="+mn-lt"/>
                <a:ea typeface="+mn-ea"/>
                <a:cs typeface="+mn-cs"/>
              </a:rPr>
              <a:t>2. Be based on good change management principles. </a:t>
            </a:r>
          </a:p>
          <a:p>
            <a:r>
              <a:rPr lang="en-GB" sz="1200" b="0" i="0" u="none" strike="noStrike" kern="1200" baseline="0" dirty="0" smtClean="0">
                <a:solidFill>
                  <a:schemeClr val="tx1"/>
                </a:solidFill>
                <a:latin typeface="+mn-lt"/>
                <a:ea typeface="+mn-ea"/>
                <a:cs typeface="+mn-cs"/>
              </a:rPr>
              <a:t>3. Include other stakeholders when necessary. </a:t>
            </a:r>
          </a:p>
          <a:p>
            <a:r>
              <a:rPr lang="en-GB" sz="1200" b="0" i="0" u="none" strike="noStrike" kern="1200" baseline="0" dirty="0" smtClean="0">
                <a:solidFill>
                  <a:schemeClr val="tx1"/>
                </a:solidFill>
                <a:latin typeface="+mn-lt"/>
                <a:ea typeface="+mn-ea"/>
                <a:cs typeface="+mn-cs"/>
              </a:rPr>
              <a:t>4. Be focused on maximising engagement with and use of the Framework. </a:t>
            </a:r>
          </a:p>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32</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To maximise the utility of the Framework and demonstrate the importance of its socio-ecological underpinnings it is proposed that the identification, </a:t>
            </a:r>
            <a:r>
              <a:rPr lang="en-GB" sz="1200" b="0" i="0" u="none" strike="noStrike" kern="1200" baseline="0" dirty="0" err="1" smtClean="0">
                <a:solidFill>
                  <a:schemeClr val="tx1"/>
                </a:solidFill>
                <a:latin typeface="+mn-lt"/>
                <a:ea typeface="+mn-ea"/>
                <a:cs typeface="+mn-cs"/>
              </a:rPr>
              <a:t>curation</a:t>
            </a:r>
            <a:r>
              <a:rPr lang="en-GB" sz="1200" b="0" i="0" u="none" strike="noStrike" kern="1200" baseline="0" dirty="0" smtClean="0">
                <a:solidFill>
                  <a:schemeClr val="tx1"/>
                </a:solidFill>
                <a:latin typeface="+mn-lt"/>
                <a:ea typeface="+mn-ea"/>
                <a:cs typeface="+mn-cs"/>
              </a:rPr>
              <a:t> and development of resources, tools and supports that already exist (as well as where there are gaps) should be mapped to the ‘macro’, ‘</a:t>
            </a:r>
            <a:r>
              <a:rPr lang="en-GB" sz="1200" b="0" i="0" u="none" strike="noStrike" kern="1200" baseline="0" dirty="0" err="1" smtClean="0">
                <a:solidFill>
                  <a:schemeClr val="tx1"/>
                </a:solidFill>
                <a:latin typeface="+mn-lt"/>
                <a:ea typeface="+mn-ea"/>
                <a:cs typeface="+mn-cs"/>
              </a:rPr>
              <a:t>meso</a:t>
            </a:r>
            <a:r>
              <a:rPr lang="en-GB" sz="1200" b="0" i="0" u="none" strike="noStrike" kern="1200" baseline="0" dirty="0" smtClean="0">
                <a:solidFill>
                  <a:schemeClr val="tx1"/>
                </a:solidFill>
                <a:latin typeface="+mn-lt"/>
                <a:ea typeface="+mn-ea"/>
                <a:cs typeface="+mn-cs"/>
              </a:rPr>
              <a:t>’ and ‘micro’ layers.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33</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smtClean="0">
                <a:solidFill>
                  <a:schemeClr val="tx1"/>
                </a:solidFill>
                <a:latin typeface="+mn-lt"/>
                <a:ea typeface="+mn-ea"/>
                <a:cs typeface="+mn-cs"/>
              </a:rPr>
              <a:t>This theme is about: </a:t>
            </a:r>
          </a:p>
          <a:p>
            <a:r>
              <a:rPr lang="en-GB" sz="1200" b="0" i="0" u="none" strike="noStrike" kern="1200" baseline="0" dirty="0" smtClean="0">
                <a:solidFill>
                  <a:schemeClr val="tx1"/>
                </a:solidFill>
                <a:latin typeface="+mn-lt"/>
                <a:ea typeface="+mn-ea"/>
                <a:cs typeface="+mn-cs"/>
              </a:rPr>
              <a:t> Acknowledging how Macro-level policies and decisions have a bearing on the wellbeing of the workforce. </a:t>
            </a:r>
          </a:p>
          <a:p>
            <a:r>
              <a:rPr lang="en-GB" sz="1200" b="0" i="0" u="none" strike="noStrike" kern="1200" baseline="0" dirty="0" smtClean="0">
                <a:solidFill>
                  <a:schemeClr val="tx1"/>
                </a:solidFill>
                <a:latin typeface="+mn-lt"/>
                <a:ea typeface="+mn-ea"/>
                <a:cs typeface="+mn-cs"/>
              </a:rPr>
              <a:t> Developing and coordinating supports for the workforce to ensure their wellbeing. </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What we will do </a:t>
            </a:r>
          </a:p>
          <a:p>
            <a:r>
              <a:rPr lang="en-GB" sz="1200" b="0" i="1" u="none" strike="noStrike" kern="1200" baseline="0" dirty="0" smtClean="0">
                <a:solidFill>
                  <a:schemeClr val="tx1"/>
                </a:solidFill>
                <a:latin typeface="+mn-lt"/>
                <a:ea typeface="+mn-ea"/>
                <a:cs typeface="+mn-cs"/>
              </a:rPr>
              <a:t>Identify what tools and supports are already in place </a:t>
            </a:r>
            <a:endParaRPr lang="en-GB" sz="1200" b="0" i="0" u="none" strike="noStrike" kern="1200" baseline="0" dirty="0" smtClean="0">
              <a:solidFill>
                <a:schemeClr val="tx1"/>
              </a:solidFill>
              <a:latin typeface="+mn-lt"/>
              <a:ea typeface="+mn-ea"/>
              <a:cs typeface="+mn-cs"/>
            </a:endParaRPr>
          </a:p>
          <a:p>
            <a:r>
              <a:rPr lang="en-NZ" sz="1200" b="0" i="1" u="none" strike="noStrike" kern="1200" baseline="0" dirty="0" smtClean="0">
                <a:solidFill>
                  <a:schemeClr val="tx1"/>
                </a:solidFill>
                <a:latin typeface="+mn-lt"/>
                <a:ea typeface="+mn-ea"/>
                <a:cs typeface="+mn-cs"/>
              </a:rPr>
              <a:t>Consider the impact of: </a:t>
            </a:r>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Review of Tomorrow’s Schools, </a:t>
            </a:r>
          </a:p>
          <a:p>
            <a:r>
              <a:rPr lang="en-GB" sz="1200" b="0" i="0" u="none" strike="noStrike" kern="1200" baseline="0" dirty="0" smtClean="0">
                <a:solidFill>
                  <a:schemeClr val="tx1"/>
                </a:solidFill>
                <a:latin typeface="+mn-lt"/>
                <a:ea typeface="+mn-ea"/>
                <a:cs typeface="+mn-cs"/>
              </a:rPr>
              <a:t>The compliance reduction working group, </a:t>
            </a:r>
          </a:p>
          <a:p>
            <a:r>
              <a:rPr lang="en-GB" sz="1200" b="0" i="0" u="none" strike="noStrike" kern="1200" baseline="0" dirty="0" smtClean="0">
                <a:solidFill>
                  <a:schemeClr val="tx1"/>
                </a:solidFill>
                <a:latin typeface="+mn-lt"/>
                <a:ea typeface="+mn-ea"/>
                <a:cs typeface="+mn-cs"/>
              </a:rPr>
              <a:t>The development of an Education Workforce Strategy, </a:t>
            </a:r>
          </a:p>
          <a:p>
            <a:r>
              <a:rPr lang="en-GB" sz="1200" b="0" i="0" u="none" strike="noStrike" kern="1200" baseline="0" dirty="0" smtClean="0">
                <a:solidFill>
                  <a:schemeClr val="tx1"/>
                </a:solidFill>
                <a:latin typeface="+mn-lt"/>
                <a:ea typeface="+mn-ea"/>
                <a:cs typeface="+mn-cs"/>
              </a:rPr>
              <a:t>Funding Subject Associations and Supporting Networks of Expertise </a:t>
            </a:r>
          </a:p>
          <a:p>
            <a:r>
              <a:rPr lang="en-GB" sz="1200" b="0" i="1" u="none" strike="noStrike" kern="1200" baseline="0" dirty="0" smtClean="0">
                <a:solidFill>
                  <a:schemeClr val="tx1"/>
                </a:solidFill>
                <a:latin typeface="+mn-lt"/>
                <a:ea typeface="+mn-ea"/>
                <a:cs typeface="+mn-cs"/>
              </a:rPr>
              <a:t>Identify what else needs to be done: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e.g</a:t>
            </a:r>
            <a:r>
              <a:rPr lang="en-GB" sz="1200" b="0" i="0" u="none" strike="noStrike" kern="1200" baseline="0" dirty="0" smtClean="0">
                <a:solidFill>
                  <a:schemeClr val="tx1"/>
                </a:solidFill>
                <a:latin typeface="+mn-lt"/>
                <a:ea typeface="+mn-ea"/>
                <a:cs typeface="+mn-cs"/>
              </a:rPr>
              <a:t> Review and improve the Wellbeing at Schools Survey for use by Teachers and Principals, implement change management protocols across Sector, </a:t>
            </a:r>
          </a:p>
          <a:p>
            <a:r>
              <a:rPr lang="en-GB" sz="1200" b="0" i="0" u="none" strike="noStrike" kern="1200" baseline="0" dirty="0" smtClean="0">
                <a:solidFill>
                  <a:schemeClr val="tx1"/>
                </a:solidFill>
                <a:latin typeface="+mn-lt"/>
                <a:ea typeface="+mn-ea"/>
                <a:cs typeface="+mn-cs"/>
              </a:rPr>
              <a:t>Develop templates/guidance for Wellbeing Policies in Schools </a:t>
            </a:r>
            <a:r>
              <a:rPr lang="en-GB" sz="1200" b="0" i="0" u="none" strike="noStrike" kern="1200" baseline="0" dirty="0" err="1" smtClean="0">
                <a:solidFill>
                  <a:schemeClr val="tx1"/>
                </a:solidFill>
                <a:latin typeface="+mn-lt"/>
                <a:ea typeface="+mn-ea"/>
                <a:cs typeface="+mn-cs"/>
              </a:rPr>
              <a:t>etc</a:t>
            </a:r>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Create an online portal for wellbeing support/research </a:t>
            </a:r>
          </a:p>
          <a:p>
            <a:r>
              <a:rPr lang="en-GB" sz="1200" b="0" i="0" u="none" strike="noStrike" kern="1200" baseline="0" dirty="0" err="1" smtClean="0">
                <a:solidFill>
                  <a:schemeClr val="tx1"/>
                </a:solidFill>
                <a:latin typeface="+mn-lt"/>
                <a:ea typeface="+mn-ea"/>
                <a:cs typeface="+mn-cs"/>
              </a:rPr>
              <a:t>Meso</a:t>
            </a:r>
            <a:endParaRPr lang="en-GB" sz="1200" b="0" i="0" u="none" strike="noStrike" kern="1200" baseline="0" dirty="0" smtClean="0">
              <a:solidFill>
                <a:schemeClr val="tx1"/>
              </a:solidFill>
              <a:latin typeface="+mn-lt"/>
              <a:ea typeface="+mn-ea"/>
              <a:cs typeface="+mn-cs"/>
            </a:endParaRP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This theme is about: </a:t>
            </a:r>
          </a:p>
          <a:p>
            <a:r>
              <a:rPr lang="en-GB" sz="1200" b="0" i="0" u="none" strike="noStrike" kern="1200" baseline="0" dirty="0" smtClean="0">
                <a:solidFill>
                  <a:schemeClr val="tx1"/>
                </a:solidFill>
                <a:latin typeface="+mn-lt"/>
                <a:ea typeface="+mn-ea"/>
                <a:cs typeface="+mn-cs"/>
              </a:rPr>
              <a:t> Acknowledging how middle-level policies and decisions have a bearing on the wellbeing of the workforce. </a:t>
            </a:r>
          </a:p>
          <a:p>
            <a:r>
              <a:rPr lang="en-GB" sz="1200" b="0" i="0" u="none" strike="noStrike" kern="1200" baseline="0" dirty="0" smtClean="0">
                <a:solidFill>
                  <a:schemeClr val="tx1"/>
                </a:solidFill>
                <a:latin typeface="+mn-lt"/>
                <a:ea typeface="+mn-ea"/>
                <a:cs typeface="+mn-cs"/>
              </a:rPr>
              <a:t> Providing a nexus point for changes within education to ensure exemplar employment practice, particularly with </a:t>
            </a:r>
          </a:p>
          <a:p>
            <a:r>
              <a:rPr lang="en-GB" sz="1200" b="0" i="0" u="none" strike="noStrike" kern="1200" baseline="0" dirty="0" smtClean="0">
                <a:solidFill>
                  <a:schemeClr val="tx1"/>
                </a:solidFill>
                <a:latin typeface="+mn-lt"/>
                <a:ea typeface="+mn-ea"/>
                <a:cs typeface="+mn-cs"/>
              </a:rPr>
              <a:t>regards collaboration, change management and equitable support for all workers. </a:t>
            </a:r>
          </a:p>
          <a:p>
            <a:r>
              <a:rPr lang="en-GB" sz="1200" b="0" i="0" u="none" strike="noStrike" kern="1200" baseline="0" dirty="0" smtClean="0">
                <a:solidFill>
                  <a:schemeClr val="tx1"/>
                </a:solidFill>
                <a:latin typeface="+mn-lt"/>
                <a:ea typeface="+mn-ea"/>
                <a:cs typeface="+mn-cs"/>
              </a:rPr>
              <a:t> Ensuring that the operation of policies and procedures at every school or learning centre support wellbeing. </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What we will do </a:t>
            </a:r>
          </a:p>
          <a:p>
            <a:r>
              <a:rPr lang="en-GB" sz="1200" b="0" i="1" u="none" strike="noStrike" kern="1200" baseline="0" dirty="0" smtClean="0">
                <a:solidFill>
                  <a:schemeClr val="tx1"/>
                </a:solidFill>
                <a:latin typeface="+mn-lt"/>
                <a:ea typeface="+mn-ea"/>
                <a:cs typeface="+mn-cs"/>
              </a:rPr>
              <a:t>Identify what tools and supports are already in place </a:t>
            </a:r>
            <a:endParaRPr lang="en-GB" sz="1200" b="0" i="0" u="none" strike="noStrike" kern="1200" baseline="0" dirty="0" smtClean="0">
              <a:solidFill>
                <a:schemeClr val="tx1"/>
              </a:solidFill>
              <a:latin typeface="+mn-lt"/>
              <a:ea typeface="+mn-ea"/>
              <a:cs typeface="+mn-cs"/>
            </a:endParaRPr>
          </a:p>
          <a:p>
            <a:r>
              <a:rPr lang="en-NZ" sz="1200" b="0" i="1" u="none" strike="noStrike" kern="1200" baseline="0" dirty="0" smtClean="0">
                <a:solidFill>
                  <a:schemeClr val="tx1"/>
                </a:solidFill>
                <a:latin typeface="+mn-lt"/>
                <a:ea typeface="+mn-ea"/>
                <a:cs typeface="+mn-cs"/>
              </a:rPr>
              <a:t>Consider the impact of: </a:t>
            </a:r>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review of Tomorrow’s Schools, </a:t>
            </a:r>
          </a:p>
          <a:p>
            <a:r>
              <a:rPr lang="en-GB" sz="1200" b="0" i="0" u="none" strike="noStrike" kern="1200" baseline="0" dirty="0" smtClean="0">
                <a:solidFill>
                  <a:schemeClr val="tx1"/>
                </a:solidFill>
                <a:latin typeface="+mn-lt"/>
                <a:ea typeface="+mn-ea"/>
                <a:cs typeface="+mn-cs"/>
              </a:rPr>
              <a:t>The review of the Restraint Guidelines </a:t>
            </a:r>
          </a:p>
          <a:p>
            <a:r>
              <a:rPr lang="en-GB" sz="1200" b="0" i="0" u="none" strike="noStrike" kern="1200" baseline="0" dirty="0" smtClean="0">
                <a:solidFill>
                  <a:schemeClr val="tx1"/>
                </a:solidFill>
                <a:latin typeface="+mn-lt"/>
                <a:ea typeface="+mn-ea"/>
                <a:cs typeface="+mn-cs"/>
              </a:rPr>
              <a:t>The funding of the Wellbeing @ Schools Survey </a:t>
            </a:r>
          </a:p>
          <a:p>
            <a:r>
              <a:rPr lang="en-GB" sz="1200" b="0" i="1" u="none" strike="noStrike" kern="1200" baseline="0" dirty="0" smtClean="0">
                <a:solidFill>
                  <a:schemeClr val="tx1"/>
                </a:solidFill>
                <a:latin typeface="+mn-lt"/>
                <a:ea typeface="+mn-ea"/>
                <a:cs typeface="+mn-cs"/>
              </a:rPr>
              <a:t>Identify what else needs to be done: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e.g. Develop policy and guidance for schools </a:t>
            </a:r>
          </a:p>
          <a:p>
            <a:r>
              <a:rPr lang="en-GB" sz="1200" b="0" i="0" u="none" strike="noStrike" kern="1200" baseline="0" dirty="0" smtClean="0">
                <a:solidFill>
                  <a:schemeClr val="tx1"/>
                </a:solidFill>
                <a:latin typeface="+mn-lt"/>
                <a:ea typeface="+mn-ea"/>
                <a:cs typeface="+mn-cs"/>
              </a:rPr>
              <a:t>Identify and curate wellbeing resources for use by schools </a:t>
            </a:r>
          </a:p>
          <a:p>
            <a:r>
              <a:rPr lang="en-GB" sz="1200" b="0" i="0" u="none" strike="noStrike" kern="1200" baseline="0" dirty="0" smtClean="0">
                <a:solidFill>
                  <a:schemeClr val="tx1"/>
                </a:solidFill>
                <a:latin typeface="+mn-lt"/>
                <a:ea typeface="+mn-ea"/>
                <a:cs typeface="+mn-cs"/>
              </a:rPr>
              <a:t>Socialise PPTA’s Change Management Toolkit, Require ERO/EEO (or other) to monitor operation of Wellbeing policies in schools </a:t>
            </a:r>
            <a:r>
              <a:rPr lang="en-GB" sz="1200" b="0" i="0" u="none" strike="noStrike" kern="1200" baseline="0" dirty="0" err="1" smtClean="0">
                <a:solidFill>
                  <a:schemeClr val="tx1"/>
                </a:solidFill>
                <a:latin typeface="+mn-lt"/>
                <a:ea typeface="+mn-ea"/>
                <a:cs typeface="+mn-cs"/>
              </a:rPr>
              <a:t>etc</a:t>
            </a:r>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Micro</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This theme is about: </a:t>
            </a:r>
          </a:p>
          <a:p>
            <a:r>
              <a:rPr lang="en-GB" sz="1200" b="0" i="0" u="none" strike="noStrike" kern="1200" baseline="0" dirty="0" smtClean="0">
                <a:solidFill>
                  <a:schemeClr val="tx1"/>
                </a:solidFill>
                <a:latin typeface="+mn-lt"/>
                <a:ea typeface="+mn-ea"/>
                <a:cs typeface="+mn-cs"/>
              </a:rPr>
              <a:t> Acknowledging how micro-level practices and behaviours have a significant impact on wellbeing. </a:t>
            </a:r>
          </a:p>
          <a:p>
            <a:r>
              <a:rPr lang="en-GB" sz="1200" b="0" i="0" u="none" strike="noStrike" kern="1200" baseline="0" dirty="0" smtClean="0">
                <a:solidFill>
                  <a:schemeClr val="tx1"/>
                </a:solidFill>
                <a:latin typeface="+mn-lt"/>
                <a:ea typeface="+mn-ea"/>
                <a:cs typeface="+mn-cs"/>
              </a:rPr>
              <a:t> Promoting concepts and practices based on best evidence that encourage individual workers to have agency over their own wellbeing. </a:t>
            </a:r>
          </a:p>
          <a:p>
            <a:r>
              <a:rPr lang="en-GB" sz="1200" b="0" i="0" u="none" strike="noStrike" kern="1200" baseline="0" dirty="0" smtClean="0">
                <a:solidFill>
                  <a:schemeClr val="tx1"/>
                </a:solidFill>
                <a:latin typeface="+mn-lt"/>
                <a:ea typeface="+mn-ea"/>
                <a:cs typeface="+mn-cs"/>
              </a:rPr>
              <a:t> Responding to the needs of individual workers. </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What we will do </a:t>
            </a:r>
          </a:p>
          <a:p>
            <a:r>
              <a:rPr lang="en-GB" sz="1200" b="0" i="1" u="none" strike="noStrike" kern="1200" baseline="0" dirty="0" smtClean="0">
                <a:solidFill>
                  <a:schemeClr val="tx1"/>
                </a:solidFill>
                <a:latin typeface="+mn-lt"/>
                <a:ea typeface="+mn-ea"/>
                <a:cs typeface="+mn-cs"/>
              </a:rPr>
              <a:t>Identify what tools and supports are already in place </a:t>
            </a:r>
            <a:endParaRPr lang="en-GB" sz="1200" b="0" i="0" u="none" strike="noStrike" kern="1200" baseline="0" dirty="0" smtClean="0">
              <a:solidFill>
                <a:schemeClr val="tx1"/>
              </a:solidFill>
              <a:latin typeface="+mn-lt"/>
              <a:ea typeface="+mn-ea"/>
              <a:cs typeface="+mn-cs"/>
            </a:endParaRPr>
          </a:p>
          <a:p>
            <a:r>
              <a:rPr lang="en-NZ" sz="1200" b="0" i="1" u="none" strike="noStrike" kern="1200" baseline="0" dirty="0" smtClean="0">
                <a:solidFill>
                  <a:schemeClr val="tx1"/>
                </a:solidFill>
                <a:latin typeface="+mn-lt"/>
                <a:ea typeface="+mn-ea"/>
                <a:cs typeface="+mn-cs"/>
              </a:rPr>
              <a:t>Consider the impact of: </a:t>
            </a:r>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The NCEA Review </a:t>
            </a:r>
          </a:p>
          <a:p>
            <a:r>
              <a:rPr lang="en-GB" sz="1200" b="0" i="0" u="none" strike="noStrike" kern="1200" baseline="0" dirty="0" smtClean="0">
                <a:solidFill>
                  <a:schemeClr val="tx1"/>
                </a:solidFill>
                <a:latin typeface="+mn-lt"/>
                <a:ea typeface="+mn-ea"/>
                <a:cs typeface="+mn-cs"/>
              </a:rPr>
              <a:t>Funding Subject Associations and Supporting Networks of Expertise </a:t>
            </a:r>
          </a:p>
          <a:p>
            <a:r>
              <a:rPr lang="en-NZ" sz="1200" b="0" i="0" u="none" strike="noStrike" kern="1200" baseline="0" dirty="0" smtClean="0">
                <a:solidFill>
                  <a:schemeClr val="tx1"/>
                </a:solidFill>
                <a:latin typeface="+mn-lt"/>
                <a:ea typeface="+mn-ea"/>
                <a:cs typeface="+mn-cs"/>
              </a:rPr>
              <a:t>Funding TRCC Wellbeing Courses </a:t>
            </a:r>
          </a:p>
          <a:p>
            <a:r>
              <a:rPr lang="en-GB" sz="1200" b="0" i="1" u="none" strike="noStrike" kern="1200" baseline="0" dirty="0" smtClean="0">
                <a:solidFill>
                  <a:schemeClr val="tx1"/>
                </a:solidFill>
                <a:latin typeface="+mn-lt"/>
                <a:ea typeface="+mn-ea"/>
                <a:cs typeface="+mn-cs"/>
              </a:rPr>
              <a:t>Identify what else needs to be done: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e.g. Provide an all schools contract for EAP services </a:t>
            </a:r>
          </a:p>
          <a:p>
            <a:r>
              <a:rPr lang="en-GB" sz="1200" b="0" i="0" u="none" strike="noStrike" kern="1200" baseline="0" dirty="0" smtClean="0">
                <a:solidFill>
                  <a:schemeClr val="tx1"/>
                </a:solidFill>
                <a:latin typeface="+mn-lt"/>
                <a:ea typeface="+mn-ea"/>
                <a:cs typeface="+mn-cs"/>
              </a:rPr>
              <a:t>Socialise tier 2 and 3 guidance to schools </a:t>
            </a:r>
            <a:endParaRPr lang="en-NZ" b="0" dirty="0"/>
          </a:p>
        </p:txBody>
      </p:sp>
      <p:sp>
        <p:nvSpPr>
          <p:cNvPr id="4" name="Slide Number Placeholder 3"/>
          <p:cNvSpPr>
            <a:spLocks noGrp="1"/>
          </p:cNvSpPr>
          <p:nvPr>
            <p:ph type="sldNum" sz="quarter" idx="10"/>
          </p:nvPr>
        </p:nvSpPr>
        <p:spPr/>
        <p:txBody>
          <a:bodyPr/>
          <a:lstStyle/>
          <a:p>
            <a:fld id="{C1EAB7D8-8048-47BE-AFDB-8A59C11361D1}" type="slidenum">
              <a:rPr lang="en-NZ" smtClean="0"/>
              <a:t>34</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have all had the flyers in your conference bag but here it is again just in case. Note that the courses are free</a:t>
            </a:r>
            <a:r>
              <a:rPr lang="en-GB" baseline="0" dirty="0" smtClean="0"/>
              <a:t> but you will need to get PD leave to cover relief costs travel </a:t>
            </a:r>
            <a:r>
              <a:rPr lang="en-GB" baseline="0" dirty="0" err="1" smtClean="0"/>
              <a:t>etc</a:t>
            </a:r>
            <a:r>
              <a:rPr lang="en-GB" baseline="0" dirty="0" smtClean="0"/>
              <a:t> unless you are an elected HSR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35</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36</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Wellbeing supports should be systematic, available to all education stakeholders across all settings and be understood and valued by policy makers, employers and workers. </a:t>
            </a:r>
          </a:p>
          <a:p>
            <a:r>
              <a:rPr lang="en-GB" sz="1200" b="0" i="0" u="none" strike="noStrike" kern="1200" baseline="0" dirty="0" smtClean="0">
                <a:solidFill>
                  <a:schemeClr val="tx1"/>
                </a:solidFill>
                <a:latin typeface="+mn-lt"/>
                <a:ea typeface="+mn-ea"/>
                <a:cs typeface="+mn-cs"/>
              </a:rPr>
              <a:t>Consequently, it is acknowledged that all stakeholders (including the Ministry, employers, unions and agencies) should be jointly responsible and accountable for the development, promotion and sustainability of wellbeing supports for education workers.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37</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smtClean="0">
                <a:solidFill>
                  <a:schemeClr val="tx1"/>
                </a:solidFill>
                <a:latin typeface="+mn-lt"/>
                <a:ea typeface="+mn-ea"/>
                <a:cs typeface="+mn-cs"/>
              </a:rPr>
              <a:t>System levers </a:t>
            </a:r>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the framework the mechanisms that might help to promote wellbeing for education workers are described as ‘levers’</a:t>
            </a:r>
            <a:r>
              <a:rPr lang="en-GB" sz="1200" b="0" i="1" u="none" strike="noStrike" kern="1200" baseline="0" dirty="0" smtClean="0">
                <a:solidFill>
                  <a:schemeClr val="tx1"/>
                </a:solidFill>
                <a:latin typeface="+mn-lt"/>
                <a:ea typeface="+mn-ea"/>
                <a:cs typeface="+mn-cs"/>
              </a:rPr>
              <a:t>.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While there will be on-going work to develop the system level ‘levers’ for each of the wellbeing domains, some can already be broadly outlined. </a:t>
            </a:r>
          </a:p>
          <a:p>
            <a:r>
              <a:rPr lang="en-NZ" sz="1200" b="0" i="0" u="none" strike="noStrike" kern="1200" baseline="0" dirty="0" smtClean="0">
                <a:solidFill>
                  <a:schemeClr val="tx1"/>
                </a:solidFill>
                <a:latin typeface="+mn-lt"/>
                <a:ea typeface="+mn-ea"/>
                <a:cs typeface="+mn-cs"/>
              </a:rPr>
              <a:t>These include: </a:t>
            </a:r>
          </a:p>
          <a:p>
            <a:r>
              <a:rPr lang="en-NZ" sz="1200" b="0" i="0" u="none" strike="noStrike" kern="1200" baseline="0" dirty="0" smtClean="0">
                <a:solidFill>
                  <a:schemeClr val="tx1"/>
                </a:solidFill>
                <a:latin typeface="+mn-lt"/>
                <a:ea typeface="+mn-ea"/>
                <a:cs typeface="+mn-cs"/>
              </a:rPr>
              <a:t> Quality initial teacher education. </a:t>
            </a:r>
          </a:p>
          <a:p>
            <a:r>
              <a:rPr lang="en-NZ" sz="1200" b="0" i="0" u="none" strike="noStrike" kern="1200" baseline="0" dirty="0" smtClean="0">
                <a:solidFill>
                  <a:schemeClr val="tx1"/>
                </a:solidFill>
                <a:latin typeface="+mn-lt"/>
                <a:ea typeface="+mn-ea"/>
                <a:cs typeface="+mn-cs"/>
              </a:rPr>
              <a:t> Continuing professional development. </a:t>
            </a:r>
          </a:p>
          <a:p>
            <a:r>
              <a:rPr lang="en-NZ" sz="1200" b="0" i="0" u="none" strike="noStrike" kern="1200" baseline="0" dirty="0" smtClean="0">
                <a:solidFill>
                  <a:schemeClr val="tx1"/>
                </a:solidFill>
                <a:latin typeface="+mn-lt"/>
                <a:ea typeface="+mn-ea"/>
                <a:cs typeface="+mn-cs"/>
              </a:rPr>
              <a:t> Quality induction and mentoring. </a:t>
            </a:r>
          </a:p>
          <a:p>
            <a:r>
              <a:rPr lang="en-GB" sz="1200" b="0" i="0" u="none" strike="noStrike" kern="1200" baseline="0" dirty="0" smtClean="0">
                <a:solidFill>
                  <a:schemeClr val="tx1"/>
                </a:solidFill>
                <a:latin typeface="+mn-lt"/>
                <a:ea typeface="+mn-ea"/>
                <a:cs typeface="+mn-cs"/>
              </a:rPr>
              <a:t> Guidance to support school policies for healthy work environments. </a:t>
            </a:r>
          </a:p>
          <a:p>
            <a:r>
              <a:rPr lang="en-GB" sz="1200" b="0" i="0" u="none" strike="noStrike" kern="1200" baseline="0" dirty="0" smtClean="0">
                <a:solidFill>
                  <a:schemeClr val="tx1"/>
                </a:solidFill>
                <a:latin typeface="+mn-lt"/>
                <a:ea typeface="+mn-ea"/>
                <a:cs typeface="+mn-cs"/>
              </a:rPr>
              <a:t> Leadership programmes for principals and senior leaders that specifically assist them to enhance connectedness in their school. </a:t>
            </a:r>
          </a:p>
          <a:p>
            <a:r>
              <a:rPr lang="en-GB" sz="1200" b="0" i="0" u="none" strike="noStrike" kern="1200" baseline="0" dirty="0" smtClean="0">
                <a:solidFill>
                  <a:schemeClr val="tx1"/>
                </a:solidFill>
                <a:latin typeface="+mn-lt"/>
                <a:ea typeface="+mn-ea"/>
                <a:cs typeface="+mn-cs"/>
              </a:rPr>
              <a:t> Guidance on building supportive school culture. </a:t>
            </a:r>
          </a:p>
          <a:p>
            <a:r>
              <a:rPr lang="en-GB" sz="1200" b="0" i="0" u="none" strike="noStrike" kern="1200" baseline="0" dirty="0" smtClean="0">
                <a:solidFill>
                  <a:schemeClr val="tx1"/>
                </a:solidFill>
                <a:latin typeface="+mn-lt"/>
                <a:ea typeface="+mn-ea"/>
                <a:cs typeface="+mn-cs"/>
              </a:rPr>
              <a:t> Processes for monitoring and improving school systems that support wellbeing. </a:t>
            </a:r>
          </a:p>
          <a:p>
            <a:r>
              <a:rPr lang="en-GB" sz="1200" b="0" i="0" u="none" strike="noStrike" kern="1200" baseline="0" dirty="0" smtClean="0">
                <a:solidFill>
                  <a:schemeClr val="tx1"/>
                </a:solidFill>
                <a:latin typeface="+mn-lt"/>
                <a:ea typeface="+mn-ea"/>
                <a:cs typeface="+mn-cs"/>
              </a:rPr>
              <a:t> Fit for purpose principal and teacher wellbeing policies and regulations. </a:t>
            </a:r>
          </a:p>
          <a:p>
            <a:r>
              <a:rPr lang="en-GB" sz="1200" b="0" i="0" u="none" strike="noStrike" kern="1200" baseline="0" dirty="0" smtClean="0">
                <a:solidFill>
                  <a:schemeClr val="tx1"/>
                </a:solidFill>
                <a:latin typeface="+mn-lt"/>
                <a:ea typeface="+mn-ea"/>
                <a:cs typeface="+mn-cs"/>
              </a:rPr>
              <a:t> Processes for monitoring and reporting on wellbeing measures in schools. </a:t>
            </a:r>
          </a:p>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38</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This could involve: </a:t>
            </a:r>
          </a:p>
          <a:p>
            <a:r>
              <a:rPr lang="en-GB" sz="1200" b="0" i="0" u="none" strike="noStrike" kern="1200" baseline="0" dirty="0" smtClean="0">
                <a:solidFill>
                  <a:schemeClr val="tx1"/>
                </a:solidFill>
                <a:latin typeface="+mn-lt"/>
                <a:ea typeface="+mn-ea"/>
                <a:cs typeface="+mn-cs"/>
              </a:rPr>
              <a:t> Including explicit reference to education worker wellbeing within the guiding legislation for schools and </a:t>
            </a:r>
            <a:r>
              <a:rPr lang="en-GB" sz="1200" b="0" i="0" u="none" strike="noStrike" kern="1200" baseline="0" dirty="0" err="1" smtClean="0">
                <a:solidFill>
                  <a:schemeClr val="tx1"/>
                </a:solidFill>
                <a:latin typeface="+mn-lt"/>
                <a:ea typeface="+mn-ea"/>
                <a:cs typeface="+mn-cs"/>
              </a:rPr>
              <a:t>kura</a:t>
            </a:r>
            <a:r>
              <a:rPr lang="en-GB" sz="1200" b="0" i="0" u="none" strike="noStrike" kern="1200" baseline="0" dirty="0" smtClean="0">
                <a:solidFill>
                  <a:schemeClr val="tx1"/>
                </a:solidFill>
                <a:latin typeface="+mn-lt"/>
                <a:ea typeface="+mn-ea"/>
                <a:cs typeface="+mn-cs"/>
              </a:rPr>
              <a:t>. </a:t>
            </a:r>
          </a:p>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Requiring policy development in education to include analysis of the impact on the wellbeing of education workers. </a:t>
            </a:r>
          </a:p>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More coherence across resourcing and support decisions for education (e.g. PLD, ITE, Learning Support). </a:t>
            </a:r>
          </a:p>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Better understanding of wellbeing demonstrated through improvements to employment agreements </a:t>
            </a:r>
          </a:p>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39</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Illustrating the effects of unmitigated stress</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4</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theme is about ensuring all schools, </a:t>
            </a:r>
            <a:r>
              <a:rPr lang="en-GB" sz="1200" b="0" i="0" u="none" strike="noStrike" kern="1200" baseline="0" dirty="0" err="1" smtClean="0">
                <a:solidFill>
                  <a:schemeClr val="tx1"/>
                </a:solidFill>
                <a:latin typeface="+mn-lt"/>
                <a:ea typeface="+mn-ea"/>
                <a:cs typeface="+mn-cs"/>
              </a:rPr>
              <a:t>kura</a:t>
            </a:r>
            <a:r>
              <a:rPr lang="en-GB" sz="1200" b="0" i="0" u="none" strike="noStrike" kern="1200" baseline="0" dirty="0" smtClean="0">
                <a:solidFill>
                  <a:schemeClr val="tx1"/>
                </a:solidFill>
                <a:latin typeface="+mn-lt"/>
                <a:ea typeface="+mn-ea"/>
                <a:cs typeface="+mn-cs"/>
              </a:rPr>
              <a:t> and early learning service can promote staff wellbeing through their policies, procedures and culture. </a:t>
            </a:r>
          </a:p>
          <a:p>
            <a:r>
              <a:rPr lang="en-GB" sz="1200" b="0" i="0" u="none" strike="noStrike" kern="1200" baseline="0" dirty="0" smtClean="0">
                <a:solidFill>
                  <a:schemeClr val="tx1"/>
                </a:solidFill>
                <a:latin typeface="+mn-lt"/>
                <a:ea typeface="+mn-ea"/>
                <a:cs typeface="+mn-cs"/>
              </a:rPr>
              <a:t>While acknowledging the autonomy of each learning service, best practice resources and guidance for worker wellbeing should be available for all in the system. </a:t>
            </a:r>
          </a:p>
          <a:p>
            <a:r>
              <a:rPr lang="en-GB" sz="1200" b="0" i="0" u="none" strike="noStrike" kern="1200" baseline="0" dirty="0" smtClean="0">
                <a:solidFill>
                  <a:schemeClr val="tx1"/>
                </a:solidFill>
                <a:latin typeface="+mn-lt"/>
                <a:ea typeface="+mn-ea"/>
                <a:cs typeface="+mn-cs"/>
              </a:rPr>
              <a:t>Accordingly, removing some of the burden for school leaders and employers to identify, source and access wellbeing supports should, in turn, enable their focus to be on promoting coherent and evidence based approaches that support worker wellbeing and productivity. </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40</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summary</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41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42</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 bucket model where nobody else can tell you that your bucket is full or empty </a:t>
            </a:r>
          </a:p>
          <a:p>
            <a:r>
              <a:rPr lang="en-GB" dirty="0" smtClean="0"/>
              <a:t>only you can do this</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5</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where is well being in all of this? While H &amp; S is now enforceable Health promotion and wellness are only to be encouraged</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6</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we may lead in some areas we still have a long way to go</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7</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this thing called wellbeing??</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8</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why does work matter?</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9</a:t>
            </a:fld>
            <a:endParaRPr lang="en-NZ"/>
          </a:p>
        </p:txBody>
      </p:sp>
    </p:spTree>
    <p:extLst>
      <p:ext uri="{BB962C8B-B14F-4D97-AF65-F5344CB8AC3E}">
        <p14:creationId xmlns:p14="http://schemas.microsoft.com/office/powerpoint/2010/main" val="340079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16/03/2020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29871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16/03/2020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384386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16/03/2020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66300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16/03/2020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4028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F2249-36FC-4E6A-87A4-A1CAE215887B}" type="datetimeFigureOut">
              <a:rPr lang="en-NZ" smtClean="0"/>
              <a:t>16/03/2020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08937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61BF2249-36FC-4E6A-87A4-A1CAE215887B}" type="datetimeFigureOut">
              <a:rPr lang="en-NZ" smtClean="0"/>
              <a:t>16/03/2020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20393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61BF2249-36FC-4E6A-87A4-A1CAE215887B}" type="datetimeFigureOut">
              <a:rPr lang="en-NZ" smtClean="0"/>
              <a:t>16/03/2020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38942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1BF2249-36FC-4E6A-87A4-A1CAE215887B}" type="datetimeFigureOut">
              <a:rPr lang="en-NZ" smtClean="0"/>
              <a:t>16/03/2020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03092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F2249-36FC-4E6A-87A4-A1CAE215887B}" type="datetimeFigureOut">
              <a:rPr lang="en-NZ" smtClean="0"/>
              <a:t>16/03/2020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3506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F2249-36FC-4E6A-87A4-A1CAE215887B}" type="datetimeFigureOut">
              <a:rPr lang="en-NZ" smtClean="0"/>
              <a:t>16/03/2020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681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F2249-36FC-4E6A-87A4-A1CAE215887B}" type="datetimeFigureOut">
              <a:rPr lang="en-NZ" smtClean="0"/>
              <a:t>16/03/2020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48918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F2249-36FC-4E6A-87A4-A1CAE215887B}" type="datetimeFigureOut">
              <a:rPr lang="en-NZ" smtClean="0"/>
              <a:t>16/03/2020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878C-BD59-4B76-A0CE-7CE311A5B80C}" type="slidenum">
              <a:rPr lang="en-NZ" smtClean="0"/>
              <a:t>‹#›</a:t>
            </a:fld>
            <a:endParaRPr lang="en-NZ"/>
          </a:p>
        </p:txBody>
      </p:sp>
      <p:grpSp>
        <p:nvGrpSpPr>
          <p:cNvPr id="7" name="Group 6"/>
          <p:cNvGrpSpPr/>
          <p:nvPr userDrawn="1"/>
        </p:nvGrpSpPr>
        <p:grpSpPr>
          <a:xfrm>
            <a:off x="9001124" y="0"/>
            <a:ext cx="142876" cy="6858000"/>
            <a:chOff x="9001124" y="0"/>
            <a:chExt cx="142876" cy="6858000"/>
          </a:xfrm>
        </p:grpSpPr>
        <p:sp>
          <p:nvSpPr>
            <p:cNvPr id="8" name="Rectangle 7"/>
            <p:cNvSpPr/>
            <p:nvPr/>
          </p:nvSpPr>
          <p:spPr>
            <a:xfrm>
              <a:off x="9001124" y="0"/>
              <a:ext cx="142876" cy="13716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6094239"/>
            <a:ext cx="1080120" cy="647129"/>
          </a:xfrm>
          <a:prstGeom prst="rect">
            <a:avLst/>
          </a:prstGeom>
        </p:spPr>
      </p:pic>
    </p:spTree>
    <p:extLst>
      <p:ext uri="{BB962C8B-B14F-4D97-AF65-F5344CB8AC3E}">
        <p14:creationId xmlns:p14="http://schemas.microsoft.com/office/powerpoint/2010/main" val="347252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130425"/>
            <a:ext cx="7772400" cy="18026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b="1" dirty="0"/>
              <a:t>Enhancing Wellness at Work</a:t>
            </a:r>
          </a:p>
        </p:txBody>
      </p:sp>
      <p:sp>
        <p:nvSpPr>
          <p:cNvPr id="7"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NZ" sz="1600">
              <a:solidFill>
                <a:schemeClr val="tx1"/>
              </a:solidFill>
            </a:endParaRPr>
          </a:p>
          <a:p>
            <a:endParaRPr lang="en-NZ" sz="1600">
              <a:solidFill>
                <a:schemeClr val="tx1"/>
              </a:solidFill>
            </a:endParaRPr>
          </a:p>
          <a:p>
            <a:r>
              <a:rPr lang="en-NZ" sz="2400">
                <a:solidFill>
                  <a:schemeClr val="tx1"/>
                </a:solidFill>
              </a:rPr>
              <a:t>Doug Clark Advisory Officer</a:t>
            </a:r>
            <a:endParaRPr lang="en-NZ" sz="2400" dirty="0">
              <a:solidFill>
                <a:schemeClr val="tx1"/>
              </a:solidFill>
            </a:endParaRPr>
          </a:p>
        </p:txBody>
      </p:sp>
    </p:spTree>
    <p:extLst>
      <p:ext uri="{BB962C8B-B14F-4D97-AF65-F5344CB8AC3E}">
        <p14:creationId xmlns:p14="http://schemas.microsoft.com/office/powerpoint/2010/main" val="36401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850387" cy="4986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99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0728"/>
            <a:ext cx="79248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22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7914776" cy="450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44408" y="800031"/>
            <a:ext cx="638203" cy="424910"/>
          </a:xfrm>
          <a:prstGeom prst="rect">
            <a:avLst/>
          </a:prstGeom>
          <a:solidFill>
            <a:schemeClr val="bg1"/>
          </a:solidFill>
        </p:spPr>
        <p:txBody>
          <a:bodyPr wrap="square" rtlCol="0">
            <a:spAutoFit/>
          </a:bodyPr>
          <a:lstStyle/>
          <a:p>
            <a:endParaRPr lang="en-NZ" dirty="0"/>
          </a:p>
        </p:txBody>
      </p:sp>
      <p:sp>
        <p:nvSpPr>
          <p:cNvPr id="6" name="TextBox 5"/>
          <p:cNvSpPr txBox="1"/>
          <p:nvPr/>
        </p:nvSpPr>
        <p:spPr>
          <a:xfrm>
            <a:off x="899592" y="4653136"/>
            <a:ext cx="638203" cy="424910"/>
          </a:xfrm>
          <a:prstGeom prst="rect">
            <a:avLst/>
          </a:prstGeom>
          <a:solidFill>
            <a:schemeClr val="bg1"/>
          </a:solidFill>
        </p:spPr>
        <p:txBody>
          <a:bodyPr wrap="square" rtlCol="0">
            <a:spAutoFit/>
          </a:bodyPr>
          <a:lstStyle/>
          <a:p>
            <a:endParaRPr lang="en-NZ" dirty="0"/>
          </a:p>
        </p:txBody>
      </p:sp>
      <p:sp>
        <p:nvSpPr>
          <p:cNvPr id="7" name="TextBox 6"/>
          <p:cNvSpPr txBox="1"/>
          <p:nvPr/>
        </p:nvSpPr>
        <p:spPr>
          <a:xfrm>
            <a:off x="755577" y="4653136"/>
            <a:ext cx="1656184" cy="62106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287160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01" y="836712"/>
            <a:ext cx="8249520" cy="465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60432" y="908720"/>
            <a:ext cx="532789" cy="42491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249316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8347758" cy="470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16414" y="692696"/>
            <a:ext cx="638203" cy="42491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138063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8191078" cy="461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90936" y="692696"/>
            <a:ext cx="638203" cy="42491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97809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8181553" cy="465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33519" y="678733"/>
            <a:ext cx="638203" cy="424910"/>
          </a:xfrm>
          <a:prstGeom prst="rect">
            <a:avLst/>
          </a:prstGeom>
          <a:solidFill>
            <a:schemeClr val="bg1"/>
          </a:solidFill>
        </p:spPr>
        <p:txBody>
          <a:bodyPr wrap="square" rtlCol="0">
            <a:spAutoFit/>
          </a:bodyPr>
          <a:lstStyle/>
          <a:p>
            <a:endParaRPr lang="en-NZ" dirty="0"/>
          </a:p>
        </p:txBody>
      </p:sp>
      <p:sp>
        <p:nvSpPr>
          <p:cNvPr id="6" name="TextBox 5"/>
          <p:cNvSpPr txBox="1"/>
          <p:nvPr/>
        </p:nvSpPr>
        <p:spPr>
          <a:xfrm>
            <a:off x="467545" y="1556792"/>
            <a:ext cx="2088232" cy="72008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308250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8208912" cy="441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11456" y="692696"/>
            <a:ext cx="638203" cy="42491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337352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8030648" cy="48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88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7990035" cy="438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98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
        <p:nvSpPr>
          <p:cNvPr id="5" name="Title 1"/>
          <p:cNvSpPr txBox="1">
            <a:spLocks/>
          </p:cNvSpPr>
          <p:nvPr/>
        </p:nvSpPr>
        <p:spPr>
          <a:xfrm>
            <a:off x="1293453" y="257302"/>
            <a:ext cx="6845126" cy="13466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1400" b="1"/>
              <a:t>Work-related health risks and health-related safety risks </a:t>
            </a:r>
            <a:br>
              <a:rPr lang="en-NZ" sz="1400" b="1"/>
            </a:br>
            <a:r>
              <a:rPr lang="en-NZ" sz="1400"/>
              <a:t/>
            </a:r>
            <a:br>
              <a:rPr lang="en-NZ" sz="1400"/>
            </a:br>
            <a:r>
              <a:rPr lang="en-NZ" sz="1400"/>
              <a:t>It is well recognised that work can affect a person’s health, and a person’s health can affect safety at work. </a:t>
            </a:r>
            <a:endParaRPr lang="en-NZ"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99" y="1985494"/>
            <a:ext cx="7776864" cy="381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741682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51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NZ" sz="4000" b="1" dirty="0"/>
              <a:t>Whakapapa and future direction </a:t>
            </a:r>
            <a:r>
              <a:rPr lang="en-NZ" sz="2400" b="1" dirty="0"/>
              <a:t/>
            </a:r>
            <a:br>
              <a:rPr lang="en-NZ" sz="2400" b="1" dirty="0"/>
            </a:br>
            <a:r>
              <a:rPr lang="en-NZ" sz="2400" b="1" dirty="0"/>
              <a:t/>
            </a:r>
            <a:br>
              <a:rPr lang="en-NZ" sz="2400" b="1" dirty="0"/>
            </a:br>
            <a:r>
              <a:rPr lang="en-NZ" sz="2400" b="1" dirty="0"/>
              <a:t>Vision:  </a:t>
            </a:r>
            <a:br>
              <a:rPr lang="en-NZ" sz="2400" b="1" dirty="0"/>
            </a:br>
            <a:r>
              <a:rPr lang="en-NZ" sz="2400" b="1" dirty="0"/>
              <a:t/>
            </a:r>
            <a:br>
              <a:rPr lang="en-NZ" sz="2400" b="1" dirty="0"/>
            </a:br>
            <a:r>
              <a:rPr lang="en-NZ" sz="2400" b="1" dirty="0"/>
              <a:t>We want a workforce that is well supported, connected and motivated to bring out the best for the </a:t>
            </a:r>
            <a:r>
              <a:rPr lang="en-NZ" sz="2400" b="1" dirty="0" err="1"/>
              <a:t>tamariki</a:t>
            </a:r>
            <a:r>
              <a:rPr lang="en-NZ" sz="2400" b="1" dirty="0"/>
              <a:t> </a:t>
            </a:r>
            <a:r>
              <a:rPr lang="en-NZ" sz="2400" b="1" dirty="0" err="1"/>
              <a:t>mokopuna</a:t>
            </a:r>
            <a:r>
              <a:rPr lang="en-NZ" sz="2400" b="1" dirty="0"/>
              <a:t> of Aotearoa.</a:t>
            </a:r>
            <a:br>
              <a:rPr lang="en-NZ" sz="2400" b="1" dirty="0"/>
            </a:br>
            <a:r>
              <a:rPr lang="en-NZ" sz="2400" b="1" dirty="0"/>
              <a:t/>
            </a:r>
            <a:br>
              <a:rPr lang="en-NZ" sz="2400" b="1" dirty="0"/>
            </a:br>
            <a:r>
              <a:rPr lang="en-NZ" sz="2400" b="1" dirty="0"/>
              <a:t>    </a:t>
            </a:r>
            <a:br>
              <a:rPr lang="en-NZ" sz="2400" b="1" dirty="0"/>
            </a:br>
            <a:r>
              <a:rPr lang="en-NZ" sz="2400" b="1" dirty="0"/>
              <a:t>Kei </a:t>
            </a:r>
            <a:r>
              <a:rPr lang="en-NZ" sz="2400" b="1" dirty="0" err="1"/>
              <a:t>te</a:t>
            </a:r>
            <a:r>
              <a:rPr lang="en-NZ" sz="2400" b="1" dirty="0"/>
              <a:t> </a:t>
            </a:r>
            <a:r>
              <a:rPr lang="en-NZ" sz="2400" b="1" dirty="0" err="1"/>
              <a:t>hiahia</a:t>
            </a:r>
            <a:r>
              <a:rPr lang="en-NZ" sz="2400" b="1" dirty="0"/>
              <a:t> </a:t>
            </a:r>
            <a:r>
              <a:rPr lang="en-NZ" sz="2400" b="1" dirty="0" err="1"/>
              <a:t>matou</a:t>
            </a:r>
            <a:r>
              <a:rPr lang="en-NZ" sz="2400" b="1" dirty="0"/>
              <a:t> </a:t>
            </a:r>
            <a:r>
              <a:rPr lang="en-NZ" sz="2400" b="1" dirty="0" err="1"/>
              <a:t>ki</a:t>
            </a:r>
            <a:r>
              <a:rPr lang="en-NZ" sz="2400" b="1" dirty="0"/>
              <a:t> </a:t>
            </a:r>
            <a:r>
              <a:rPr lang="en-NZ" sz="2400" b="1" dirty="0" err="1"/>
              <a:t>tetahi</a:t>
            </a:r>
            <a:r>
              <a:rPr lang="en-NZ" sz="2400" b="1" dirty="0"/>
              <a:t> </a:t>
            </a:r>
            <a:r>
              <a:rPr lang="en-NZ" sz="2400" b="1" dirty="0" err="1"/>
              <a:t>kaimahi</a:t>
            </a:r>
            <a:r>
              <a:rPr lang="en-NZ" sz="2400" b="1" dirty="0"/>
              <a:t> e </a:t>
            </a:r>
            <a:r>
              <a:rPr lang="en-NZ" sz="2400" b="1" dirty="0" err="1"/>
              <a:t>tino</a:t>
            </a:r>
            <a:r>
              <a:rPr lang="en-NZ" sz="2400" b="1" dirty="0"/>
              <a:t> </a:t>
            </a:r>
            <a:r>
              <a:rPr lang="en-NZ" sz="2400" b="1" dirty="0" err="1"/>
              <a:t>tautokohia</a:t>
            </a:r>
            <a:r>
              <a:rPr lang="en-NZ" sz="2400" b="1" dirty="0"/>
              <a:t> ana, e </a:t>
            </a:r>
            <a:r>
              <a:rPr lang="en-NZ" sz="2400" b="1" dirty="0" err="1"/>
              <a:t>hono</a:t>
            </a:r>
            <a:r>
              <a:rPr lang="en-NZ" sz="2400" b="1" dirty="0"/>
              <a:t> </a:t>
            </a:r>
            <a:r>
              <a:rPr lang="en-NZ" sz="2400" b="1" dirty="0" err="1"/>
              <a:t>atu</a:t>
            </a:r>
            <a:r>
              <a:rPr lang="en-NZ" sz="2400" b="1" dirty="0"/>
              <a:t> ana, e </a:t>
            </a:r>
            <a:r>
              <a:rPr lang="en-NZ" sz="2400" b="1" dirty="0" err="1"/>
              <a:t>hihiri</a:t>
            </a:r>
            <a:r>
              <a:rPr lang="en-NZ" sz="2400" b="1" dirty="0"/>
              <a:t> ana </a:t>
            </a:r>
            <a:r>
              <a:rPr lang="en-NZ" sz="2400" b="1" dirty="0" err="1"/>
              <a:t>ki</a:t>
            </a:r>
            <a:r>
              <a:rPr lang="en-NZ" sz="2400" b="1" dirty="0"/>
              <a:t> </a:t>
            </a:r>
            <a:r>
              <a:rPr lang="en-NZ" sz="2400" b="1" dirty="0" err="1"/>
              <a:t>te</a:t>
            </a:r>
            <a:r>
              <a:rPr lang="en-NZ" sz="2400" b="1" dirty="0"/>
              <a:t> </a:t>
            </a:r>
            <a:r>
              <a:rPr lang="en-NZ" sz="2400" b="1" dirty="0" err="1"/>
              <a:t>whakaputa</a:t>
            </a:r>
            <a:r>
              <a:rPr lang="en-NZ" sz="2400" b="1" dirty="0"/>
              <a:t> </a:t>
            </a:r>
            <a:r>
              <a:rPr lang="en-NZ" sz="2400" b="1" dirty="0" err="1"/>
              <a:t>i</a:t>
            </a:r>
            <a:r>
              <a:rPr lang="en-NZ" sz="2400" b="1" dirty="0"/>
              <a:t> </a:t>
            </a:r>
            <a:r>
              <a:rPr lang="en-NZ" sz="2400" b="1" dirty="0" err="1"/>
              <a:t>nga</a:t>
            </a:r>
            <a:r>
              <a:rPr lang="en-NZ" sz="2400" b="1" dirty="0"/>
              <a:t> </a:t>
            </a:r>
            <a:r>
              <a:rPr lang="en-NZ" sz="2400" b="1" dirty="0" err="1"/>
              <a:t>mea</a:t>
            </a:r>
            <a:r>
              <a:rPr lang="en-NZ" sz="2400" b="1" dirty="0"/>
              <a:t> </a:t>
            </a:r>
            <a:r>
              <a:rPr lang="en-NZ" sz="2400" b="1" dirty="0" err="1"/>
              <a:t>pai</a:t>
            </a:r>
            <a:r>
              <a:rPr lang="en-NZ" sz="2400" b="1" dirty="0"/>
              <a:t> </a:t>
            </a:r>
            <a:r>
              <a:rPr lang="en-NZ" sz="2400" b="1" dirty="0" err="1"/>
              <a:t>mo</a:t>
            </a:r>
            <a:r>
              <a:rPr lang="en-NZ" sz="2400" b="1" dirty="0"/>
              <a:t> </a:t>
            </a:r>
            <a:r>
              <a:rPr lang="en-NZ" sz="2400" b="1" dirty="0" err="1"/>
              <a:t>nga</a:t>
            </a:r>
            <a:r>
              <a:rPr lang="en-NZ" sz="2400" b="1" dirty="0"/>
              <a:t> </a:t>
            </a:r>
            <a:r>
              <a:rPr lang="en-NZ" sz="2400" b="1" dirty="0" err="1"/>
              <a:t>mokopuna</a:t>
            </a:r>
            <a:r>
              <a:rPr lang="en-NZ" sz="2400" b="1" dirty="0"/>
              <a:t> o Aotearoa </a:t>
            </a:r>
          </a:p>
        </p:txBody>
      </p:sp>
    </p:spTree>
    <p:extLst>
      <p:ext uri="{BB962C8B-B14F-4D97-AF65-F5344CB8AC3E}">
        <p14:creationId xmlns:p14="http://schemas.microsoft.com/office/powerpoint/2010/main" val="60986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04864"/>
            <a:ext cx="7772400" cy="1470025"/>
          </a:xfrm>
        </p:spPr>
        <p:txBody>
          <a:bodyPr>
            <a:noAutofit/>
          </a:bodyPr>
          <a:lstStyle/>
          <a:p>
            <a:pPr algn="l"/>
            <a:r>
              <a:rPr lang="en-US" sz="4000" b="1" dirty="0"/>
              <a:t>A commitment to wellbeing for education professionals </a:t>
            </a:r>
            <a:r>
              <a:rPr lang="en-US" sz="2800" b="1" dirty="0"/>
              <a:t/>
            </a:r>
            <a:br>
              <a:rPr lang="en-US" sz="2800" b="1" dirty="0"/>
            </a:br>
            <a:r>
              <a:rPr lang="en-US" sz="2400" b="1" dirty="0"/>
              <a:t>2017 International Summit on the Teaching Profession (ISTP) </a:t>
            </a:r>
            <a:r>
              <a:rPr lang="en-US" sz="2800" b="1" dirty="0"/>
              <a:t/>
            </a:r>
            <a:br>
              <a:rPr lang="en-US" sz="2800" b="1" dirty="0"/>
            </a:br>
            <a:r>
              <a:rPr lang="en-US" sz="2400" b="1" dirty="0"/>
              <a:t>commitment made by the N Z delegation </a:t>
            </a:r>
            <a:br>
              <a:rPr lang="en-US" sz="2400" b="1" dirty="0"/>
            </a:br>
            <a:r>
              <a:rPr lang="en-US" sz="2400" b="1" dirty="0"/>
              <a:t>to “better support teacher wellbeing”. </a:t>
            </a:r>
            <a:br>
              <a:rPr lang="en-US" sz="2400" b="1" dirty="0"/>
            </a:br>
            <a:r>
              <a:rPr lang="en-US" sz="2400" b="1" dirty="0"/>
              <a:t/>
            </a:r>
            <a:br>
              <a:rPr lang="en-US" sz="2400" b="1" dirty="0"/>
            </a:br>
            <a:r>
              <a:rPr lang="en-US" sz="2400" b="1" dirty="0"/>
              <a:t>Ministry of Education asked to work with the sector to identify “what more could be done to enhance quality teaching, and support teacher and principal wellbeing”. </a:t>
            </a:r>
            <a:endParaRPr lang="en-NZ" sz="2400" b="1" dirty="0"/>
          </a:p>
        </p:txBody>
      </p:sp>
    </p:spTree>
    <p:extLst>
      <p:ext uri="{BB962C8B-B14F-4D97-AF65-F5344CB8AC3E}">
        <p14:creationId xmlns:p14="http://schemas.microsoft.com/office/powerpoint/2010/main" val="273317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564904"/>
            <a:ext cx="7772400" cy="1470025"/>
          </a:xfrm>
        </p:spPr>
        <p:txBody>
          <a:bodyPr>
            <a:normAutofit fontScale="90000"/>
          </a:bodyPr>
          <a:lstStyle/>
          <a:p>
            <a:pPr algn="l"/>
            <a:r>
              <a:rPr lang="en-US" sz="2700" b="1" dirty="0"/>
              <a:t>As part of the Workforce Strategy, Union leaders and Ministry officials  have been working in partnership to advance the concept of teacher and principal wellbeing. </a:t>
            </a:r>
            <a:br>
              <a:rPr lang="en-US" sz="2700" b="1" dirty="0"/>
            </a:br>
            <a:r>
              <a:rPr lang="en-US" sz="2700" b="1" dirty="0"/>
              <a:t/>
            </a:r>
            <a:br>
              <a:rPr lang="en-US" sz="2700" b="1" dirty="0"/>
            </a:br>
            <a:r>
              <a:rPr lang="en-US" sz="2700" b="1" dirty="0"/>
              <a:t/>
            </a:r>
            <a:br>
              <a:rPr lang="en-US" sz="2700" b="1" dirty="0"/>
            </a:br>
            <a:r>
              <a:rPr lang="en-US" sz="2700" b="1" dirty="0"/>
              <a:t/>
            </a:r>
            <a:br>
              <a:rPr lang="en-US" sz="2700" b="1" dirty="0"/>
            </a:br>
            <a:r>
              <a:rPr lang="en-US" sz="2700" b="1" dirty="0"/>
              <a:t/>
            </a:r>
            <a:br>
              <a:rPr lang="en-US" sz="2700" b="1" dirty="0"/>
            </a:br>
            <a:r>
              <a:rPr lang="en-US" sz="2700" b="1" dirty="0"/>
              <a:t>This is our strategic approach</a:t>
            </a:r>
            <a:r>
              <a:rPr lang="en-US" b="1" dirty="0"/>
              <a:t>. </a:t>
            </a:r>
            <a:endParaRPr lang="en-NZ" b="1" dirty="0"/>
          </a:p>
        </p:txBody>
      </p:sp>
    </p:spTree>
    <p:extLst>
      <p:ext uri="{BB962C8B-B14F-4D97-AF65-F5344CB8AC3E}">
        <p14:creationId xmlns:p14="http://schemas.microsoft.com/office/powerpoint/2010/main" val="334716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3648"/>
            <a:ext cx="7772400" cy="8640959"/>
          </a:xfrm>
        </p:spPr>
        <p:txBody>
          <a:bodyPr>
            <a:normAutofit/>
          </a:bodyPr>
          <a:lstStyle/>
          <a:p>
            <a:pPr algn="l"/>
            <a:r>
              <a:rPr lang="pt-BR" sz="2800" b="1" dirty="0" smtClean="0"/>
              <a:t/>
            </a:r>
            <a:br>
              <a:rPr lang="pt-BR" sz="2800" b="1" dirty="0" smtClean="0"/>
            </a:br>
            <a:r>
              <a:rPr lang="pt-BR" sz="2800" b="1" dirty="0"/>
              <a:t/>
            </a:r>
            <a:br>
              <a:rPr lang="pt-BR" sz="2800" b="1" dirty="0"/>
            </a:br>
            <a:r>
              <a:rPr lang="pt-BR" sz="2800" b="1" dirty="0" smtClean="0"/>
              <a:t/>
            </a:r>
            <a:br>
              <a:rPr lang="pt-BR" sz="2800" b="1" dirty="0" smtClean="0"/>
            </a:br>
            <a:r>
              <a:rPr lang="pt-BR" sz="2800" b="1" dirty="0" smtClean="0"/>
              <a:t>Theme </a:t>
            </a:r>
            <a:r>
              <a:rPr lang="pt-BR" sz="2800" b="1" dirty="0"/>
              <a:t>1: Shared Understandings </a:t>
            </a:r>
            <a:r>
              <a:rPr lang="pt-BR" sz="2000" b="1" dirty="0"/>
              <a:t/>
            </a:r>
            <a:br>
              <a:rPr lang="pt-BR" sz="2000" b="1" dirty="0"/>
            </a:br>
            <a:r>
              <a:rPr lang="pt-BR" sz="3100" b="1" dirty="0"/>
              <a:t/>
            </a:r>
            <a:br>
              <a:rPr lang="pt-BR" sz="3100" b="1" dirty="0"/>
            </a:br>
            <a:r>
              <a:rPr lang="pt-BR" sz="3100" b="1" dirty="0" smtClean="0"/>
              <a:t/>
            </a:r>
            <a:br>
              <a:rPr lang="pt-BR" sz="3100" b="1" dirty="0" smtClean="0"/>
            </a:br>
            <a:r>
              <a:rPr lang="pt-BR" sz="3100" b="1" dirty="0"/>
              <a:t/>
            </a:r>
            <a:br>
              <a:rPr lang="pt-BR" sz="3100" b="1" dirty="0"/>
            </a:br>
            <a:r>
              <a:rPr lang="pt-BR" sz="2400" dirty="0" smtClean="0">
                <a:latin typeface="+mn-lt"/>
              </a:rPr>
              <a:t>T </a:t>
            </a:r>
            <a:r>
              <a:rPr lang="pt-BR" sz="2400" dirty="0">
                <a:latin typeface="+mn-lt"/>
              </a:rPr>
              <a:t>h i s  t h e m e  i s  a b ou t  c r e a t i n g  c o h e r e n t  a n d c o n s i s t e n t  m e s s a g e s  a b o u t  we l l b e i n g  f o r  </a:t>
            </a:r>
            <a:br>
              <a:rPr lang="pt-BR" sz="2400" dirty="0">
                <a:latin typeface="+mn-lt"/>
              </a:rPr>
            </a:br>
            <a:r>
              <a:rPr lang="pt-BR" sz="2400" dirty="0">
                <a:latin typeface="+mn-lt"/>
              </a:rPr>
              <a:t>o u r  e d u c a t i o n  w o rkf o r c e .</a:t>
            </a:r>
            <a:endParaRPr lang="en-NZ" sz="2400" dirty="0">
              <a:latin typeface="+mn-lt"/>
            </a:endParaRPr>
          </a:p>
        </p:txBody>
      </p:sp>
    </p:spTree>
    <p:extLst>
      <p:ext uri="{BB962C8B-B14F-4D97-AF65-F5344CB8AC3E}">
        <p14:creationId xmlns:p14="http://schemas.microsoft.com/office/powerpoint/2010/main" val="35802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normAutofit/>
          </a:bodyPr>
          <a:lstStyle/>
          <a:p>
            <a:pPr algn="l"/>
            <a:r>
              <a:rPr lang="en-US" sz="2400" b="1" dirty="0"/>
              <a:t>What we will do	</a:t>
            </a:r>
            <a:r>
              <a:rPr lang="en-US" sz="2400" b="1"/>
              <a:t>	          Outcomes</a:t>
            </a:r>
            <a:endParaRPr lang="en-NZ" sz="2400" b="1" dirty="0"/>
          </a:p>
        </p:txBody>
      </p:sp>
      <p:sp>
        <p:nvSpPr>
          <p:cNvPr id="5" name="Subtitle 4">
            <a:extLst>
              <a:ext uri="{FF2B5EF4-FFF2-40B4-BE49-F238E27FC236}">
                <a16:creationId xmlns="" xmlns:a16="http://schemas.microsoft.com/office/drawing/2014/main" id="{BA00B625-E393-4AD5-AA42-F59A53DFB4BC}"/>
              </a:ext>
            </a:extLst>
          </p:cNvPr>
          <p:cNvSpPr>
            <a:spLocks noGrp="1"/>
          </p:cNvSpPr>
          <p:nvPr>
            <p:ph type="subTitle" idx="1"/>
          </p:nvPr>
        </p:nvSpPr>
        <p:spPr>
          <a:xfrm>
            <a:off x="755576" y="2204864"/>
            <a:ext cx="3312368" cy="3433936"/>
          </a:xfrm>
        </p:spPr>
        <p:txBody>
          <a:bodyPr>
            <a:normAutofit/>
          </a:bodyPr>
          <a:lstStyle/>
          <a:p>
            <a:pPr algn="l"/>
            <a:r>
              <a:rPr lang="en-US" sz="2400" dirty="0">
                <a:solidFill>
                  <a:schemeClr val="tx1"/>
                </a:solidFill>
              </a:rPr>
              <a:t>Develop a wellbeing framework</a:t>
            </a:r>
          </a:p>
          <a:p>
            <a:pPr algn="l"/>
            <a:endParaRPr lang="en-US" sz="2400" dirty="0">
              <a:solidFill>
                <a:schemeClr val="tx1"/>
              </a:solidFill>
            </a:endParaRPr>
          </a:p>
          <a:p>
            <a:pPr algn="l"/>
            <a:r>
              <a:rPr lang="en-US" sz="2400" dirty="0">
                <a:solidFill>
                  <a:schemeClr val="tx1"/>
                </a:solidFill>
              </a:rPr>
              <a:t>Develop an implementation plan</a:t>
            </a:r>
          </a:p>
          <a:p>
            <a:pPr algn="l"/>
            <a:endParaRPr lang="en-US" sz="2400" dirty="0">
              <a:solidFill>
                <a:schemeClr val="tx1"/>
              </a:solidFill>
            </a:endParaRPr>
          </a:p>
          <a:p>
            <a:pPr algn="l"/>
            <a:r>
              <a:rPr lang="en-US" sz="2400" dirty="0">
                <a:solidFill>
                  <a:schemeClr val="tx1"/>
                </a:solidFill>
              </a:rPr>
              <a:t>Facilitate engagement with all stakeholders</a:t>
            </a:r>
            <a:endParaRPr lang="en-NZ" sz="2400" dirty="0">
              <a:solidFill>
                <a:schemeClr val="tx1"/>
              </a:solidFill>
            </a:endParaRPr>
          </a:p>
        </p:txBody>
      </p:sp>
      <p:sp>
        <p:nvSpPr>
          <p:cNvPr id="6" name="TextBox 5">
            <a:extLst>
              <a:ext uri="{FF2B5EF4-FFF2-40B4-BE49-F238E27FC236}">
                <a16:creationId xmlns="" xmlns:a16="http://schemas.microsoft.com/office/drawing/2014/main" id="{39491319-F819-4F9F-B0C3-B6F713A57E47}"/>
              </a:ext>
            </a:extLst>
          </p:cNvPr>
          <p:cNvSpPr txBox="1"/>
          <p:nvPr/>
        </p:nvSpPr>
        <p:spPr>
          <a:xfrm>
            <a:off x="5064865" y="2248372"/>
            <a:ext cx="3382142" cy="2308324"/>
          </a:xfrm>
          <a:prstGeom prst="rect">
            <a:avLst/>
          </a:prstGeom>
          <a:noFill/>
        </p:spPr>
        <p:txBody>
          <a:bodyPr wrap="square" rtlCol="0">
            <a:spAutoFit/>
          </a:bodyPr>
          <a:lstStyle/>
          <a:p>
            <a:endParaRPr lang="en-US" sz="2400" dirty="0"/>
          </a:p>
          <a:p>
            <a:endParaRPr lang="en-US" sz="2400" dirty="0"/>
          </a:p>
          <a:p>
            <a:r>
              <a:rPr lang="en-US" sz="2400" dirty="0"/>
              <a:t>All</a:t>
            </a:r>
            <a:r>
              <a:rPr lang="en-US" dirty="0"/>
              <a:t>  </a:t>
            </a:r>
            <a:r>
              <a:rPr lang="en-US" sz="2400" dirty="0"/>
              <a:t>stakeholders have a shared understanding of wellbeing for education professionals</a:t>
            </a:r>
            <a:endParaRPr lang="en-NZ" sz="2400" dirty="0"/>
          </a:p>
        </p:txBody>
      </p:sp>
    </p:spTree>
    <p:extLst>
      <p:ext uri="{BB962C8B-B14F-4D97-AF65-F5344CB8AC3E}">
        <p14:creationId xmlns:p14="http://schemas.microsoft.com/office/powerpoint/2010/main" val="248272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2950096" cy="4632918"/>
          </a:xfrm>
        </p:spPr>
        <p:txBody>
          <a:bodyPr>
            <a:normAutofit/>
          </a:bodyPr>
          <a:lstStyle/>
          <a:p>
            <a:pPr algn="l"/>
            <a:r>
              <a:rPr lang="en-US" sz="2400" b="1" dirty="0"/>
              <a:t>Our Approach </a:t>
            </a:r>
            <a:r>
              <a:rPr lang="en-US" sz="1800" b="1" dirty="0"/>
              <a:t/>
            </a:r>
            <a:br>
              <a:rPr lang="en-US" sz="1800" b="1" dirty="0"/>
            </a:br>
            <a:r>
              <a:rPr lang="en-US" sz="1800" dirty="0"/>
              <a:t>The development of an Education Professionals’ Wellbeing Framework has been a collaborative process, with government agencies and leaders of the education sector working together. </a:t>
            </a:r>
            <a:br>
              <a:rPr lang="en-US" sz="1800" dirty="0"/>
            </a:br>
            <a:r>
              <a:rPr lang="en-US" sz="1800" dirty="0"/>
              <a:t> </a:t>
            </a:r>
            <a:br>
              <a:rPr lang="en-US" sz="1800" dirty="0"/>
            </a:br>
            <a:r>
              <a:rPr lang="en-US" sz="1800" dirty="0"/>
              <a:t>The framework is built on our shared responsibility to ensure all those who work within the education sector are supported, connected, empowered and well. </a:t>
            </a:r>
            <a:endParaRPr lang="en-NZ" sz="1800" dirty="0"/>
          </a:p>
        </p:txBody>
      </p:sp>
      <p:sp>
        <p:nvSpPr>
          <p:cNvPr id="3" name="Subtitle 2"/>
          <p:cNvSpPr>
            <a:spLocks noGrp="1"/>
          </p:cNvSpPr>
          <p:nvPr>
            <p:ph type="subTitle" idx="1"/>
          </p:nvPr>
        </p:nvSpPr>
        <p:spPr>
          <a:xfrm>
            <a:off x="4854352" y="836713"/>
            <a:ext cx="2950096" cy="4632919"/>
          </a:xfrm>
        </p:spPr>
        <p:txBody>
          <a:bodyPr>
            <a:normAutofit/>
          </a:bodyPr>
          <a:lstStyle/>
          <a:p>
            <a:pPr algn="l"/>
            <a:endParaRPr lang="en-US" sz="1800" dirty="0">
              <a:solidFill>
                <a:schemeClr val="tx1"/>
              </a:solidFill>
            </a:endParaRPr>
          </a:p>
          <a:p>
            <a:pPr algn="l"/>
            <a:endParaRPr lang="en-US" sz="1800" dirty="0">
              <a:solidFill>
                <a:schemeClr val="tx1"/>
              </a:solidFill>
            </a:endParaRPr>
          </a:p>
          <a:p>
            <a:pPr algn="l"/>
            <a:r>
              <a:rPr lang="en-US" sz="1800" dirty="0">
                <a:solidFill>
                  <a:schemeClr val="tx1"/>
                </a:solidFill>
              </a:rPr>
              <a:t>The ‘Tiered Supports’ that sit alongside the Framework demonstrate our shared focus on providing supports  that will make a real difference to the wellbeing of those who work in our education system. </a:t>
            </a:r>
          </a:p>
          <a:p>
            <a:pPr algn="l"/>
            <a:r>
              <a:rPr lang="en-US" sz="1800" dirty="0">
                <a:solidFill>
                  <a:schemeClr val="tx1"/>
                </a:solidFill>
              </a:rPr>
              <a:t>The framework and tiered supports will intersect with the development of an Education Workforce Strategy for Aotearoa.</a:t>
            </a:r>
            <a:endParaRPr lang="en-NZ" sz="1800" dirty="0">
              <a:solidFill>
                <a:schemeClr val="tx1"/>
              </a:solidFill>
            </a:endParaRPr>
          </a:p>
        </p:txBody>
      </p:sp>
    </p:spTree>
    <p:extLst>
      <p:ext uri="{BB962C8B-B14F-4D97-AF65-F5344CB8AC3E}">
        <p14:creationId xmlns:p14="http://schemas.microsoft.com/office/powerpoint/2010/main" val="305207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21966298"/>
              </p:ext>
            </p:extLst>
          </p:nvPr>
        </p:nvGraphicFramePr>
        <p:xfrm>
          <a:off x="1514792" y="1772816"/>
          <a:ext cx="6114415" cy="3983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000B391C-2177-4774-A28C-C0003724E0CD}"/>
              </a:ext>
            </a:extLst>
          </p:cNvPr>
          <p:cNvSpPr txBox="1"/>
          <p:nvPr/>
        </p:nvSpPr>
        <p:spPr>
          <a:xfrm>
            <a:off x="685800" y="476672"/>
            <a:ext cx="7772400" cy="800219"/>
          </a:xfrm>
          <a:prstGeom prst="rect">
            <a:avLst/>
          </a:prstGeom>
          <a:noFill/>
        </p:spPr>
        <p:txBody>
          <a:bodyPr wrap="square" rtlCol="0">
            <a:spAutoFit/>
          </a:bodyPr>
          <a:lstStyle/>
          <a:p>
            <a:r>
              <a:rPr lang="en-NZ" sz="2800" b="1" dirty="0"/>
              <a:t>A 3 tiered approach to implementation</a:t>
            </a:r>
          </a:p>
          <a:p>
            <a:endParaRPr lang="en-NZ" dirty="0"/>
          </a:p>
        </p:txBody>
      </p:sp>
    </p:spTree>
    <p:extLst>
      <p:ext uri="{BB962C8B-B14F-4D97-AF65-F5344CB8AC3E}">
        <p14:creationId xmlns:p14="http://schemas.microsoft.com/office/powerpoint/2010/main" val="203685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sz="3100" dirty="0"/>
              <a:t>The development of Tier One Guidance is currently in progress through the Accord, the EWSG, the Review of ITE, the NCEA Review and the Compliance Reduction Working Group</a:t>
            </a:r>
            <a:r>
              <a:rPr lang="en-GB" dirty="0"/>
              <a:t>.</a:t>
            </a:r>
            <a:r>
              <a:rPr lang="en-NZ" dirty="0"/>
              <a:t/>
            </a:r>
            <a:br>
              <a:rPr lang="en-NZ" dirty="0"/>
            </a:br>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Tree>
    <p:extLst>
      <p:ext uri="{BB962C8B-B14F-4D97-AF65-F5344CB8AC3E}">
        <p14:creationId xmlns:p14="http://schemas.microsoft.com/office/powerpoint/2010/main" val="4060781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980728"/>
            <a:ext cx="6120680" cy="4154984"/>
          </a:xfrm>
          <a:prstGeom prst="rect">
            <a:avLst/>
          </a:prstGeom>
        </p:spPr>
        <p:txBody>
          <a:bodyPr wrap="square">
            <a:spAutoFit/>
          </a:bodyPr>
          <a:lstStyle/>
          <a:p>
            <a:r>
              <a:rPr lang="en-GB" sz="2400" b="1" dirty="0"/>
              <a:t>Tier Two and Three </a:t>
            </a:r>
            <a:r>
              <a:rPr lang="en-GB" sz="2400" b="1" dirty="0" smtClean="0"/>
              <a:t>Guidance</a:t>
            </a:r>
          </a:p>
          <a:p>
            <a:endParaRPr lang="en-NZ" sz="2400" dirty="0"/>
          </a:p>
          <a:p>
            <a:r>
              <a:rPr lang="en-GB" sz="2400" dirty="0"/>
              <a:t>The actions in the Tier Two and Three Guidance have been left reasonably broad – to reflect the environment of Tomorrow’s Schools (where Boards are autonomous and so as not to overburden principals with a large set of compliance tasks).</a:t>
            </a:r>
            <a:endParaRPr lang="en-NZ" sz="2400" dirty="0"/>
          </a:p>
          <a:p>
            <a:r>
              <a:rPr lang="en-GB" sz="2400" dirty="0"/>
              <a:t>Nevertheless, they outline some principles that should guide how education workers can access support when things are starting to go wrong.</a:t>
            </a:r>
            <a:endParaRPr lang="en-NZ" sz="2400" dirty="0"/>
          </a:p>
        </p:txBody>
      </p:sp>
    </p:spTree>
    <p:extLst>
      <p:ext uri="{BB962C8B-B14F-4D97-AF65-F5344CB8AC3E}">
        <p14:creationId xmlns:p14="http://schemas.microsoft.com/office/powerpoint/2010/main" val="383383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
        <p:nvSpPr>
          <p:cNvPr id="4" name="Title 1"/>
          <p:cNvSpPr txBox="1">
            <a:spLocks/>
          </p:cNvSpPr>
          <p:nvPr/>
        </p:nvSpPr>
        <p:spPr>
          <a:xfrm>
            <a:off x="338844" y="46359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1400"/>
              <a:t>Bullying can be a significant source of harm for workers. Bullying can affect people both mentally and physically. The risks that result from bullying have a moderate to high likelihood of occurring, and moderate to high adverse consequences </a:t>
            </a:r>
            <a:endParaRPr lang="en-NZ" sz="1400"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48" y="1687734"/>
            <a:ext cx="7858363" cy="4104456"/>
          </a:xfrm>
          <a:prstGeom prst="rect">
            <a:avLst/>
          </a:prstGeom>
          <a:solidFill>
            <a:schemeClr val="bg1"/>
          </a:solidFill>
        </p:spPr>
      </p:pic>
      <p:sp>
        <p:nvSpPr>
          <p:cNvPr id="6" name="Isosceles Triangle 5"/>
          <p:cNvSpPr/>
          <p:nvPr/>
        </p:nvSpPr>
        <p:spPr>
          <a:xfrm>
            <a:off x="7755668" y="3343918"/>
            <a:ext cx="792088" cy="1512168"/>
          </a:xfrm>
          <a:prstGeom prst="triangle">
            <a:avLst>
              <a:gd name="adj" fmla="val 470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Isosceles Triangle 6"/>
          <p:cNvSpPr/>
          <p:nvPr/>
        </p:nvSpPr>
        <p:spPr>
          <a:xfrm>
            <a:off x="7467636" y="3991990"/>
            <a:ext cx="792088" cy="43204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7035588" y="4424038"/>
            <a:ext cx="111612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7413630" y="4856086"/>
            <a:ext cx="68407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675548" y="543215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6891572" y="5216126"/>
            <a:ext cx="8640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6972581" y="5216126"/>
            <a:ext cx="70207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243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1470025"/>
          </a:xfrm>
        </p:spPr>
        <p:txBody>
          <a:bodyPr>
            <a:normAutofit/>
          </a:bodyPr>
          <a:lstStyle/>
          <a:p>
            <a:r>
              <a:rPr lang="en-GB" sz="2800" b="1" dirty="0" smtClean="0"/>
              <a:t>Tier Two  Pastoral care, Support and Training</a:t>
            </a:r>
            <a:endParaRPr lang="en-NZ" sz="2800" b="1" dirty="0"/>
          </a:p>
        </p:txBody>
      </p:sp>
      <p:sp>
        <p:nvSpPr>
          <p:cNvPr id="3" name="Subtitle 2"/>
          <p:cNvSpPr>
            <a:spLocks noGrp="1"/>
          </p:cNvSpPr>
          <p:nvPr>
            <p:ph type="subTitle" idx="1"/>
          </p:nvPr>
        </p:nvSpPr>
        <p:spPr>
          <a:xfrm>
            <a:off x="611560" y="1628800"/>
            <a:ext cx="7704856" cy="3840832"/>
          </a:xfrm>
        </p:spPr>
        <p:txBody>
          <a:bodyPr>
            <a:normAutofit/>
          </a:bodyPr>
          <a:lstStyle/>
          <a:p>
            <a:pPr algn="l"/>
            <a:endParaRPr lang="en-GB" sz="2400" dirty="0" smtClean="0">
              <a:solidFill>
                <a:schemeClr val="tx1"/>
              </a:solidFill>
            </a:endParaRPr>
          </a:p>
          <a:p>
            <a:pPr algn="l"/>
            <a:endParaRPr lang="en-GB" sz="2400" dirty="0">
              <a:solidFill>
                <a:schemeClr val="tx1"/>
              </a:solidFill>
            </a:endParaRPr>
          </a:p>
          <a:p>
            <a:pPr algn="l"/>
            <a:r>
              <a:rPr lang="en-GB" sz="2400" dirty="0" smtClean="0">
                <a:solidFill>
                  <a:schemeClr val="tx1"/>
                </a:solidFill>
              </a:rPr>
              <a:t>A continuation of Tier 1 activities with a more structured programme of care and support. The programme includes regular activities and resource allocation necessary for these activities to happen and can include specific activities to build capacity</a:t>
            </a:r>
            <a:endParaRPr lang="en-NZ" sz="2400" dirty="0">
              <a:solidFill>
                <a:schemeClr val="tx1"/>
              </a:solidFill>
            </a:endParaRPr>
          </a:p>
        </p:txBody>
      </p:sp>
    </p:spTree>
    <p:extLst>
      <p:ext uri="{BB962C8B-B14F-4D97-AF65-F5344CB8AC3E}">
        <p14:creationId xmlns:p14="http://schemas.microsoft.com/office/powerpoint/2010/main" val="316283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96752"/>
            <a:ext cx="8096384" cy="2308324"/>
          </a:xfrm>
          <a:prstGeom prst="rect">
            <a:avLst/>
          </a:prstGeom>
        </p:spPr>
        <p:txBody>
          <a:bodyPr wrap="none">
            <a:spAutoFit/>
          </a:bodyPr>
          <a:lstStyle/>
          <a:p>
            <a:r>
              <a:rPr lang="en-GB" sz="2400" b="1" dirty="0"/>
              <a:t>Tier </a:t>
            </a:r>
            <a:r>
              <a:rPr lang="en-GB" sz="2400" b="1" dirty="0" smtClean="0"/>
              <a:t>Three Responding to Crisis, Monitoring and Evaluation</a:t>
            </a:r>
            <a:endParaRPr lang="en-GB" sz="2400" dirty="0" smtClean="0"/>
          </a:p>
          <a:p>
            <a:endParaRPr lang="en-GB" sz="2400" b="1" dirty="0" smtClean="0"/>
          </a:p>
          <a:p>
            <a:endParaRPr lang="en-GB" sz="2400" b="1" dirty="0"/>
          </a:p>
          <a:p>
            <a:endParaRPr lang="en-GB" sz="2400" b="1" dirty="0"/>
          </a:p>
          <a:p>
            <a:r>
              <a:rPr lang="en-GB" sz="2400" dirty="0" smtClean="0"/>
              <a:t>The development of appropriate tools, processes and practices </a:t>
            </a:r>
          </a:p>
          <a:p>
            <a:r>
              <a:rPr lang="en-GB" sz="2400" dirty="0" smtClean="0"/>
              <a:t>that are fully resourced  to allow full implementation</a:t>
            </a:r>
            <a:endParaRPr lang="en-NZ" sz="2400" dirty="0"/>
          </a:p>
        </p:txBody>
      </p:sp>
    </p:spTree>
    <p:extLst>
      <p:ext uri="{BB962C8B-B14F-4D97-AF65-F5344CB8AC3E}">
        <p14:creationId xmlns:p14="http://schemas.microsoft.com/office/powerpoint/2010/main" val="426214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a:bodyPr>
          <a:lstStyle/>
          <a:p>
            <a:r>
              <a:rPr lang="en-GB" sz="2400" b="1" dirty="0" smtClean="0"/>
              <a:t>Developing an implementation plan for the Wellbeing framework</a:t>
            </a:r>
            <a:endParaRPr lang="en-NZ" sz="2400" b="1" dirty="0"/>
          </a:p>
        </p:txBody>
      </p:sp>
      <p:sp>
        <p:nvSpPr>
          <p:cNvPr id="3" name="Subtitle 2"/>
          <p:cNvSpPr>
            <a:spLocks noGrp="1"/>
          </p:cNvSpPr>
          <p:nvPr>
            <p:ph type="subTitle" idx="1"/>
          </p:nvPr>
        </p:nvSpPr>
        <p:spPr>
          <a:xfrm>
            <a:off x="1043608" y="1916832"/>
            <a:ext cx="6984776" cy="3552800"/>
          </a:xfrm>
        </p:spPr>
        <p:txBody>
          <a:bodyPr>
            <a:normAutofit fontScale="92500"/>
          </a:bodyPr>
          <a:lstStyle/>
          <a:p>
            <a:endParaRPr lang="en-NZ" sz="2000" dirty="0"/>
          </a:p>
          <a:p>
            <a:pPr algn="l"/>
            <a:r>
              <a:rPr lang="en-NZ" sz="2000" b="1" dirty="0">
                <a:solidFill>
                  <a:schemeClr val="tx1"/>
                </a:solidFill>
              </a:rPr>
              <a:t>The implementation plan will: </a:t>
            </a:r>
            <a:endParaRPr lang="en-NZ" sz="2000" b="1" dirty="0" smtClean="0">
              <a:solidFill>
                <a:schemeClr val="tx1"/>
              </a:solidFill>
            </a:endParaRPr>
          </a:p>
          <a:p>
            <a:pPr algn="l"/>
            <a:endParaRPr lang="en-NZ" sz="2000" dirty="0">
              <a:solidFill>
                <a:schemeClr val="tx1"/>
              </a:solidFill>
            </a:endParaRPr>
          </a:p>
          <a:p>
            <a:pPr marL="457200" indent="-457200" algn="l">
              <a:buAutoNum type="arabicPeriod"/>
            </a:pPr>
            <a:r>
              <a:rPr lang="en-GB" sz="2000" dirty="0" smtClean="0">
                <a:solidFill>
                  <a:schemeClr val="tx1"/>
                </a:solidFill>
              </a:rPr>
              <a:t>Identify </a:t>
            </a:r>
            <a:r>
              <a:rPr lang="en-GB" sz="2000" dirty="0">
                <a:solidFill>
                  <a:schemeClr val="tx1"/>
                </a:solidFill>
              </a:rPr>
              <a:t>the tools and resources that are currently in place </a:t>
            </a:r>
            <a:endParaRPr lang="en-GB" sz="2000" dirty="0" smtClean="0">
              <a:solidFill>
                <a:schemeClr val="tx1"/>
              </a:solidFill>
            </a:endParaRPr>
          </a:p>
          <a:p>
            <a:pPr marL="457200" indent="-457200" algn="l">
              <a:buAutoNum type="arabicPeriod"/>
            </a:pPr>
            <a:endParaRPr lang="en-GB" sz="2000" dirty="0" smtClean="0">
              <a:solidFill>
                <a:schemeClr val="tx1"/>
              </a:solidFill>
            </a:endParaRPr>
          </a:p>
          <a:p>
            <a:pPr marL="457200" indent="-457200" algn="l">
              <a:buAutoNum type="arabicPeriod"/>
            </a:pPr>
            <a:r>
              <a:rPr lang="en-GB" sz="2000" dirty="0" smtClean="0">
                <a:solidFill>
                  <a:schemeClr val="tx1"/>
                </a:solidFill>
              </a:rPr>
              <a:t>Identify </a:t>
            </a:r>
            <a:r>
              <a:rPr lang="en-GB" sz="2000" dirty="0">
                <a:solidFill>
                  <a:schemeClr val="tx1"/>
                </a:solidFill>
              </a:rPr>
              <a:t>what’s not in place and may/will need to be developed. </a:t>
            </a:r>
            <a:endParaRPr lang="en-GB" sz="2000" dirty="0" smtClean="0">
              <a:solidFill>
                <a:schemeClr val="tx1"/>
              </a:solidFill>
            </a:endParaRPr>
          </a:p>
          <a:p>
            <a:pPr algn="l"/>
            <a:endParaRPr lang="en-GB" sz="2000" dirty="0">
              <a:solidFill>
                <a:schemeClr val="tx1"/>
              </a:solidFill>
            </a:endParaRPr>
          </a:p>
          <a:p>
            <a:pPr marL="457200" indent="-457200" algn="l">
              <a:buAutoNum type="arabicPeriod" startAt="3"/>
            </a:pPr>
            <a:r>
              <a:rPr lang="en-GB" sz="2000" dirty="0" smtClean="0">
                <a:solidFill>
                  <a:schemeClr val="tx1"/>
                </a:solidFill>
              </a:rPr>
              <a:t>Consider </a:t>
            </a:r>
            <a:r>
              <a:rPr lang="en-GB" sz="2000" dirty="0">
                <a:solidFill>
                  <a:schemeClr val="tx1"/>
                </a:solidFill>
              </a:rPr>
              <a:t>the development </a:t>
            </a:r>
            <a:r>
              <a:rPr lang="en-GB" sz="2000" dirty="0" smtClean="0">
                <a:solidFill>
                  <a:schemeClr val="tx1"/>
                </a:solidFill>
              </a:rPr>
              <a:t>of measures </a:t>
            </a:r>
            <a:r>
              <a:rPr lang="en-GB" sz="2000" dirty="0">
                <a:solidFill>
                  <a:schemeClr val="tx1"/>
                </a:solidFill>
              </a:rPr>
              <a:t>for success. </a:t>
            </a:r>
            <a:endParaRPr lang="en-GB" sz="2000" dirty="0" smtClean="0">
              <a:solidFill>
                <a:schemeClr val="tx1"/>
              </a:solidFill>
            </a:endParaRPr>
          </a:p>
          <a:p>
            <a:pPr algn="l"/>
            <a:endParaRPr lang="en-GB" sz="2000" dirty="0">
              <a:solidFill>
                <a:schemeClr val="tx1"/>
              </a:solidFill>
            </a:endParaRPr>
          </a:p>
          <a:p>
            <a:pPr algn="l"/>
            <a:r>
              <a:rPr lang="en-GB" sz="2000" dirty="0">
                <a:solidFill>
                  <a:schemeClr val="tx1"/>
                </a:solidFill>
              </a:rPr>
              <a:t>4. </a:t>
            </a:r>
            <a:r>
              <a:rPr lang="en-GB" sz="2000" dirty="0" smtClean="0">
                <a:solidFill>
                  <a:schemeClr val="tx1"/>
                </a:solidFill>
              </a:rPr>
              <a:t>    Be </a:t>
            </a:r>
            <a:r>
              <a:rPr lang="en-GB" sz="2000" dirty="0">
                <a:solidFill>
                  <a:schemeClr val="tx1"/>
                </a:solidFill>
              </a:rPr>
              <a:t>subject to endorsement by the wider EWSG. </a:t>
            </a:r>
          </a:p>
          <a:p>
            <a:endParaRPr lang="en-NZ" sz="2000" dirty="0">
              <a:solidFill>
                <a:schemeClr val="tx1"/>
              </a:solidFill>
            </a:endParaRPr>
          </a:p>
        </p:txBody>
      </p:sp>
    </p:spTree>
    <p:extLst>
      <p:ext uri="{BB962C8B-B14F-4D97-AF65-F5344CB8AC3E}">
        <p14:creationId xmlns:p14="http://schemas.microsoft.com/office/powerpoint/2010/main" val="1870482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188640"/>
            <a:ext cx="7772400" cy="1470025"/>
          </a:xfrm>
        </p:spPr>
        <p:txBody>
          <a:bodyPr>
            <a:normAutofit/>
          </a:bodyPr>
          <a:lstStyle/>
          <a:p>
            <a:r>
              <a:rPr lang="en-GB" sz="2800" b="1" dirty="0"/>
              <a:t>An Education Professionals’ Wellbeing Framework</a:t>
            </a:r>
            <a:r>
              <a:rPr lang="en-NZ" sz="2800" dirty="0"/>
              <a:t/>
            </a:r>
            <a:br>
              <a:rPr lang="en-NZ" sz="2800" dirty="0"/>
            </a:br>
            <a:endParaRPr lang="en-NZ" sz="2800"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3" descr="C:\Users\Jack\AppData\Local\Microsoft\Windows\INetCache\Content.Outlook\PJSWTVGU\IMG_1987.jpg"/>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 t="9489" r="-2136" b="8357"/>
          <a:stretch/>
        </p:blipFill>
        <p:spPr bwMode="auto">
          <a:xfrm>
            <a:off x="827583" y="1268760"/>
            <a:ext cx="7488831" cy="47704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958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414592" cy="5112567"/>
          </a:xfrm>
        </p:spPr>
        <p:txBody>
          <a:bodyPr numCol="1">
            <a:normAutofit/>
          </a:bodyPr>
          <a:lstStyle/>
          <a:p>
            <a:pPr algn="l"/>
            <a:r>
              <a:rPr lang="en-GB" sz="2400" b="1" dirty="0" smtClean="0"/>
              <a:t>Macro Level	</a:t>
            </a:r>
            <a:r>
              <a:rPr lang="en-GB" sz="2400" dirty="0" smtClean="0"/>
              <a:t>How the system supports Wellbeing</a:t>
            </a: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err="1" smtClean="0"/>
              <a:t>Meso</a:t>
            </a:r>
            <a:r>
              <a:rPr lang="en-GB" sz="2400" b="1" dirty="0" smtClean="0"/>
              <a:t> Level	</a:t>
            </a:r>
            <a:r>
              <a:rPr lang="en-GB" sz="2400" dirty="0" smtClean="0"/>
              <a:t>Wellbeing as a collective responsibility</a:t>
            </a:r>
            <a:br>
              <a:rPr lang="en-GB" sz="2400"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smtClean="0"/>
              <a:t>Micro Level	</a:t>
            </a:r>
            <a:r>
              <a:rPr lang="en-GB" sz="2400" dirty="0" smtClean="0"/>
              <a:t>Being well as individuals in the system</a:t>
            </a:r>
            <a:br>
              <a:rPr lang="en-GB" sz="2400" dirty="0" smtClean="0"/>
            </a:br>
            <a:endParaRPr lang="en-NZ" sz="2400" dirty="0"/>
          </a:p>
        </p:txBody>
      </p:sp>
    </p:spTree>
    <p:extLst>
      <p:ext uri="{BB962C8B-B14F-4D97-AF65-F5344CB8AC3E}">
        <p14:creationId xmlns:p14="http://schemas.microsoft.com/office/powerpoint/2010/main" val="364774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NZ" dirty="0"/>
              <a:t/>
            </a:r>
            <a:br>
              <a:rPr lang="en-NZ" dirty="0"/>
            </a:br>
            <a:r>
              <a:rPr lang="en-GB" b="1" dirty="0"/>
              <a:t>Regional Health &amp; Safety and Wellbeing Courses </a:t>
            </a:r>
            <a:r>
              <a:rPr lang="en-GB" dirty="0"/>
              <a:t/>
            </a:r>
            <a:br>
              <a:rPr lang="en-GB" dirty="0"/>
            </a:br>
            <a:r>
              <a:rPr lang="en-GB" dirty="0"/>
              <a:t>From 2020 PPTA, the Ministry of Education and </a:t>
            </a:r>
            <a:r>
              <a:rPr lang="en-GB" dirty="0" err="1"/>
              <a:t>Worksafe</a:t>
            </a:r>
            <a:r>
              <a:rPr lang="en-GB" dirty="0"/>
              <a:t> will provide regionalised seminars on Health and Safety and wellbeing. </a:t>
            </a:r>
            <a:endParaRPr lang="en-NZ" b="1" dirty="0"/>
          </a:p>
        </p:txBody>
      </p:sp>
    </p:spTree>
    <p:extLst>
      <p:ext uri="{BB962C8B-B14F-4D97-AF65-F5344CB8AC3E}">
        <p14:creationId xmlns:p14="http://schemas.microsoft.com/office/powerpoint/2010/main" val="390386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33285"/>
            <a:ext cx="4521480" cy="6778204"/>
          </a:xfrm>
          <a:prstGeom prst="rect">
            <a:avLst/>
          </a:prstGeom>
        </p:spPr>
      </p:pic>
    </p:spTree>
    <p:extLst>
      <p:ext uri="{BB962C8B-B14F-4D97-AF65-F5344CB8AC3E}">
        <p14:creationId xmlns:p14="http://schemas.microsoft.com/office/powerpoint/2010/main" val="320843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1470025"/>
          </a:xfrm>
        </p:spPr>
        <p:txBody>
          <a:bodyPr>
            <a:normAutofit/>
          </a:bodyPr>
          <a:lstStyle/>
          <a:p>
            <a:pPr algn="l"/>
            <a:r>
              <a:rPr lang="pt-BR" sz="2400" b="1" dirty="0"/>
              <a:t>Theme </a:t>
            </a:r>
            <a:r>
              <a:rPr lang="pt-BR" sz="2400" b="1" dirty="0" smtClean="0"/>
              <a:t>2: </a:t>
            </a:r>
            <a:r>
              <a:rPr lang="pt-BR" sz="2400" b="1" dirty="0"/>
              <a:t>Shared </a:t>
            </a:r>
            <a:r>
              <a:rPr lang="pt-BR" sz="2400" b="1" dirty="0" smtClean="0"/>
              <a:t>Supports</a:t>
            </a:r>
            <a:endParaRPr lang="en-NZ" sz="2400" b="1" dirty="0"/>
          </a:p>
        </p:txBody>
      </p:sp>
      <p:sp>
        <p:nvSpPr>
          <p:cNvPr id="3" name="Subtitle 2"/>
          <p:cNvSpPr>
            <a:spLocks noGrp="1"/>
          </p:cNvSpPr>
          <p:nvPr>
            <p:ph type="subTitle" idx="1"/>
          </p:nvPr>
        </p:nvSpPr>
        <p:spPr>
          <a:xfrm>
            <a:off x="611560" y="2060848"/>
            <a:ext cx="7408912" cy="1752600"/>
          </a:xfrm>
        </p:spPr>
        <p:txBody>
          <a:bodyPr>
            <a:normAutofit/>
          </a:bodyPr>
          <a:lstStyle/>
          <a:p>
            <a:pPr algn="l"/>
            <a:r>
              <a:rPr lang="en-GB" sz="2400" dirty="0" smtClean="0">
                <a:solidFill>
                  <a:schemeClr val="tx1"/>
                </a:solidFill>
              </a:rPr>
              <a:t>This theme is about ensuring equitable access to wellbeing support for our education workforce</a:t>
            </a:r>
            <a:endParaRPr lang="en-NZ" sz="2400" dirty="0">
              <a:solidFill>
                <a:schemeClr val="tx1"/>
              </a:solidFill>
            </a:endParaRPr>
          </a:p>
        </p:txBody>
      </p:sp>
    </p:spTree>
    <p:extLst>
      <p:ext uri="{BB962C8B-B14F-4D97-AF65-F5344CB8AC3E}">
        <p14:creationId xmlns:p14="http://schemas.microsoft.com/office/powerpoint/2010/main" val="1003166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normAutofit/>
          </a:bodyPr>
          <a:lstStyle/>
          <a:p>
            <a:pPr algn="l"/>
            <a:r>
              <a:rPr lang="en-US" sz="2400" b="1" dirty="0"/>
              <a:t>What we will do		          Outcomes</a:t>
            </a:r>
            <a:endParaRPr lang="en-NZ" sz="2400" b="1" dirty="0"/>
          </a:p>
        </p:txBody>
      </p:sp>
      <p:sp>
        <p:nvSpPr>
          <p:cNvPr id="5" name="Subtitle 4">
            <a:extLst>
              <a:ext uri="{FF2B5EF4-FFF2-40B4-BE49-F238E27FC236}">
                <a16:creationId xmlns="" xmlns:a16="http://schemas.microsoft.com/office/drawing/2014/main" id="{BA00B625-E393-4AD5-AA42-F59A53DFB4BC}"/>
              </a:ext>
            </a:extLst>
          </p:cNvPr>
          <p:cNvSpPr>
            <a:spLocks noGrp="1"/>
          </p:cNvSpPr>
          <p:nvPr>
            <p:ph type="subTitle" idx="1"/>
          </p:nvPr>
        </p:nvSpPr>
        <p:spPr>
          <a:xfrm>
            <a:off x="683568" y="2204864"/>
            <a:ext cx="3384376" cy="3433936"/>
          </a:xfrm>
        </p:spPr>
        <p:txBody>
          <a:bodyPr>
            <a:normAutofit fontScale="92500"/>
          </a:bodyPr>
          <a:lstStyle/>
          <a:p>
            <a:pPr algn="l"/>
            <a:r>
              <a:rPr lang="en-US" sz="2400" dirty="0" smtClean="0">
                <a:solidFill>
                  <a:schemeClr val="tx1"/>
                </a:solidFill>
              </a:rPr>
              <a:t>Co-develop tier 1 Wellbeing support for all </a:t>
            </a:r>
            <a:r>
              <a:rPr lang="en-US" sz="2400" dirty="0" err="1" smtClean="0">
                <a:solidFill>
                  <a:schemeClr val="tx1"/>
                </a:solidFill>
              </a:rPr>
              <a:t>kura</a:t>
            </a:r>
            <a:endParaRPr lang="en-US" sz="2400" dirty="0">
              <a:solidFill>
                <a:schemeClr val="tx1"/>
              </a:solidFill>
            </a:endParaRPr>
          </a:p>
          <a:p>
            <a:pPr algn="l"/>
            <a:r>
              <a:rPr lang="en-US" sz="2400" dirty="0" smtClean="0">
                <a:solidFill>
                  <a:schemeClr val="tx1"/>
                </a:solidFill>
              </a:rPr>
              <a:t>Create an online resource hub</a:t>
            </a:r>
            <a:endParaRPr lang="en-US" sz="2400" dirty="0">
              <a:solidFill>
                <a:schemeClr val="tx1"/>
              </a:solidFill>
            </a:endParaRPr>
          </a:p>
          <a:p>
            <a:pPr algn="l"/>
            <a:r>
              <a:rPr lang="en-US" sz="2400" dirty="0" smtClean="0">
                <a:solidFill>
                  <a:schemeClr val="tx1"/>
                </a:solidFill>
              </a:rPr>
              <a:t>Review and </a:t>
            </a:r>
            <a:r>
              <a:rPr lang="en-US" sz="2400" dirty="0" err="1" smtClean="0">
                <a:solidFill>
                  <a:schemeClr val="tx1"/>
                </a:solidFill>
              </a:rPr>
              <a:t>socialise</a:t>
            </a:r>
            <a:r>
              <a:rPr lang="en-US" sz="2400" dirty="0" smtClean="0">
                <a:solidFill>
                  <a:schemeClr val="tx1"/>
                </a:solidFill>
              </a:rPr>
              <a:t> existing </a:t>
            </a:r>
            <a:r>
              <a:rPr lang="en-US" sz="2400" dirty="0" err="1" smtClean="0">
                <a:solidFill>
                  <a:schemeClr val="tx1"/>
                </a:solidFill>
              </a:rPr>
              <a:t>programmes</a:t>
            </a:r>
            <a:endParaRPr lang="en-US" sz="2400" dirty="0">
              <a:solidFill>
                <a:schemeClr val="tx1"/>
              </a:solidFill>
            </a:endParaRPr>
          </a:p>
          <a:p>
            <a:pPr algn="l"/>
            <a:r>
              <a:rPr lang="en-US" sz="2400" dirty="0" smtClean="0">
                <a:solidFill>
                  <a:schemeClr val="tx1"/>
                </a:solidFill>
              </a:rPr>
              <a:t>Promote the use of tier 2 supports and guidance for all </a:t>
            </a:r>
            <a:r>
              <a:rPr lang="en-US" sz="2400" dirty="0" err="1" smtClean="0">
                <a:solidFill>
                  <a:schemeClr val="tx1"/>
                </a:solidFill>
              </a:rPr>
              <a:t>kura</a:t>
            </a:r>
            <a:endParaRPr lang="en-NZ" sz="2400" dirty="0">
              <a:solidFill>
                <a:schemeClr val="tx1"/>
              </a:solidFill>
            </a:endParaRPr>
          </a:p>
        </p:txBody>
      </p:sp>
      <p:sp>
        <p:nvSpPr>
          <p:cNvPr id="6" name="TextBox 5">
            <a:extLst>
              <a:ext uri="{FF2B5EF4-FFF2-40B4-BE49-F238E27FC236}">
                <a16:creationId xmlns="" xmlns:a16="http://schemas.microsoft.com/office/drawing/2014/main" id="{39491319-F819-4F9F-B0C3-B6F713A57E47}"/>
              </a:ext>
            </a:extLst>
          </p:cNvPr>
          <p:cNvSpPr txBox="1"/>
          <p:nvPr/>
        </p:nvSpPr>
        <p:spPr>
          <a:xfrm>
            <a:off x="5064865" y="2248372"/>
            <a:ext cx="3382142" cy="2308324"/>
          </a:xfrm>
          <a:prstGeom prst="rect">
            <a:avLst/>
          </a:prstGeom>
          <a:noFill/>
        </p:spPr>
        <p:txBody>
          <a:bodyPr wrap="square" rtlCol="0">
            <a:spAutoFit/>
          </a:bodyPr>
          <a:lstStyle/>
          <a:p>
            <a:endParaRPr lang="en-US" sz="2400" dirty="0"/>
          </a:p>
          <a:p>
            <a:endParaRPr lang="en-US" sz="2400" dirty="0"/>
          </a:p>
          <a:p>
            <a:r>
              <a:rPr lang="en-US" sz="2400" dirty="0"/>
              <a:t>All</a:t>
            </a:r>
            <a:r>
              <a:rPr lang="en-US" dirty="0"/>
              <a:t>  </a:t>
            </a:r>
            <a:r>
              <a:rPr lang="en-US" sz="2400" dirty="0"/>
              <a:t>stakeholders have </a:t>
            </a:r>
            <a:r>
              <a:rPr lang="en-US" sz="2400" dirty="0" smtClean="0"/>
              <a:t>guaranteed access to wellbeing support, tools and resources</a:t>
            </a:r>
            <a:endParaRPr lang="en-NZ" sz="2400" dirty="0"/>
          </a:p>
        </p:txBody>
      </p:sp>
    </p:spTree>
    <p:extLst>
      <p:ext uri="{BB962C8B-B14F-4D97-AF65-F5344CB8AC3E}">
        <p14:creationId xmlns:p14="http://schemas.microsoft.com/office/powerpoint/2010/main" val="3442060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NZ" dirty="0"/>
              <a:t/>
            </a:r>
            <a:br>
              <a:rPr lang="en-NZ" dirty="0"/>
            </a:br>
            <a:r>
              <a:rPr lang="en-GB" sz="3100" b="1" dirty="0"/>
              <a:t>Through the tripartite accord between unions and government there will be an on-going focus on how these levers can be deployed to improve education worker wellbeing. </a:t>
            </a:r>
            <a:endParaRPr lang="en-NZ" sz="3100" b="1" dirty="0"/>
          </a:p>
        </p:txBody>
      </p:sp>
    </p:spTree>
    <p:extLst>
      <p:ext uri="{BB962C8B-B14F-4D97-AF65-F5344CB8AC3E}">
        <p14:creationId xmlns:p14="http://schemas.microsoft.com/office/powerpoint/2010/main" val="37264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24744"/>
            <a:ext cx="6912768" cy="540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23728" y="528407"/>
            <a:ext cx="4896544" cy="369332"/>
          </a:xfrm>
          <a:prstGeom prst="rect">
            <a:avLst/>
          </a:prstGeom>
          <a:noFill/>
        </p:spPr>
        <p:txBody>
          <a:bodyPr wrap="square" rtlCol="0">
            <a:spAutoFit/>
          </a:bodyPr>
          <a:lstStyle/>
          <a:p>
            <a:r>
              <a:rPr lang="en-NZ" dirty="0"/>
              <a:t>Academic model of stress interactions</a:t>
            </a:r>
          </a:p>
        </p:txBody>
      </p:sp>
    </p:spTree>
    <p:extLst>
      <p:ext uri="{BB962C8B-B14F-4D97-AF65-F5344CB8AC3E}">
        <p14:creationId xmlns:p14="http://schemas.microsoft.com/office/powerpoint/2010/main" val="129832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470025"/>
          </a:xfrm>
        </p:spPr>
        <p:txBody>
          <a:bodyPr>
            <a:normAutofit/>
          </a:bodyPr>
          <a:lstStyle/>
          <a:p>
            <a:pPr algn="l"/>
            <a:r>
              <a:rPr lang="pt-BR" sz="2400" b="1" dirty="0"/>
              <a:t>Theme </a:t>
            </a:r>
            <a:r>
              <a:rPr lang="pt-BR" sz="2400" b="1" dirty="0" smtClean="0"/>
              <a:t>3: </a:t>
            </a:r>
            <a:r>
              <a:rPr lang="pt-BR" sz="2400" b="1" dirty="0"/>
              <a:t>Shared </a:t>
            </a:r>
            <a:r>
              <a:rPr lang="pt-BR" sz="2400" b="1" dirty="0" smtClean="0"/>
              <a:t>Practices</a:t>
            </a:r>
            <a:endParaRPr lang="en-NZ" sz="2400" b="1" dirty="0"/>
          </a:p>
        </p:txBody>
      </p:sp>
      <p:sp>
        <p:nvSpPr>
          <p:cNvPr id="3" name="Subtitle 2"/>
          <p:cNvSpPr>
            <a:spLocks noGrp="1"/>
          </p:cNvSpPr>
          <p:nvPr>
            <p:ph type="subTitle" idx="1"/>
          </p:nvPr>
        </p:nvSpPr>
        <p:spPr>
          <a:xfrm>
            <a:off x="611560" y="1196752"/>
            <a:ext cx="7560840" cy="4608512"/>
          </a:xfrm>
        </p:spPr>
        <p:txBody>
          <a:bodyPr>
            <a:normAutofit fontScale="92500" lnSpcReduction="10000"/>
          </a:bodyPr>
          <a:lstStyle/>
          <a:p>
            <a:pPr algn="l"/>
            <a:r>
              <a:rPr lang="en-US" sz="2400" b="1" dirty="0">
                <a:solidFill>
                  <a:schemeClr val="tx1"/>
                </a:solidFill>
              </a:rPr>
              <a:t>What we will do		     </a:t>
            </a:r>
            <a:r>
              <a:rPr lang="en-US" sz="2400" b="1" dirty="0" smtClean="0">
                <a:solidFill>
                  <a:schemeClr val="tx1"/>
                </a:solidFill>
              </a:rPr>
              <a:t>Outcomes</a:t>
            </a:r>
          </a:p>
          <a:p>
            <a:pPr algn="l"/>
            <a:r>
              <a:rPr lang="en-US" sz="2400" dirty="0" smtClean="0">
                <a:solidFill>
                  <a:schemeClr val="tx1"/>
                </a:solidFill>
              </a:rPr>
              <a:t>Develop a draft Wellbeing</a:t>
            </a:r>
          </a:p>
          <a:p>
            <a:pPr algn="l"/>
            <a:r>
              <a:rPr lang="en-US" sz="2400" dirty="0">
                <a:solidFill>
                  <a:schemeClr val="tx1"/>
                </a:solidFill>
              </a:rPr>
              <a:t>p</a:t>
            </a:r>
            <a:r>
              <a:rPr lang="en-US" sz="2400" dirty="0" smtClean="0">
                <a:solidFill>
                  <a:schemeClr val="tx1"/>
                </a:solidFill>
              </a:rPr>
              <a:t>olicy for use in </a:t>
            </a:r>
            <a:r>
              <a:rPr lang="en-US" sz="2400" dirty="0" err="1" smtClean="0">
                <a:solidFill>
                  <a:schemeClr val="tx1"/>
                </a:solidFill>
              </a:rPr>
              <a:t>kura</a:t>
            </a:r>
            <a:r>
              <a:rPr lang="en-US" sz="2400" dirty="0" smtClean="0">
                <a:solidFill>
                  <a:schemeClr val="tx1"/>
                </a:solidFill>
              </a:rPr>
              <a:t>		      All education settings</a:t>
            </a:r>
          </a:p>
          <a:p>
            <a:pPr algn="l"/>
            <a:r>
              <a:rPr lang="en-US" sz="2400" dirty="0" smtClean="0">
                <a:solidFill>
                  <a:schemeClr val="tx1"/>
                </a:solidFill>
              </a:rPr>
              <a:t>                                                               employ </a:t>
            </a:r>
            <a:r>
              <a:rPr lang="en-US" sz="2400" dirty="0">
                <a:solidFill>
                  <a:schemeClr val="tx1"/>
                </a:solidFill>
              </a:rPr>
              <a:t>practices that</a:t>
            </a:r>
            <a:endParaRPr lang="en-US" sz="2400" dirty="0" smtClean="0">
              <a:solidFill>
                <a:schemeClr val="tx1"/>
              </a:solidFill>
            </a:endParaRPr>
          </a:p>
          <a:p>
            <a:pPr algn="l"/>
            <a:r>
              <a:rPr lang="en-US" sz="2400" dirty="0" smtClean="0">
                <a:solidFill>
                  <a:schemeClr val="tx1"/>
                </a:solidFill>
              </a:rPr>
              <a:t>Develop evidence based</a:t>
            </a:r>
            <a:r>
              <a:rPr lang="en-US" sz="2400" dirty="0">
                <a:solidFill>
                  <a:schemeClr val="tx1"/>
                </a:solidFill>
              </a:rPr>
              <a:t>	</a:t>
            </a:r>
            <a:r>
              <a:rPr lang="en-US" sz="2400" dirty="0" smtClean="0">
                <a:solidFill>
                  <a:schemeClr val="tx1"/>
                </a:solidFill>
              </a:rPr>
              <a:t>      promote Wellbeing for</a:t>
            </a:r>
            <a:endParaRPr lang="en-US" sz="2400" dirty="0">
              <a:solidFill>
                <a:schemeClr val="tx1"/>
              </a:solidFill>
            </a:endParaRPr>
          </a:p>
          <a:p>
            <a:pPr algn="l"/>
            <a:r>
              <a:rPr lang="en-US" sz="2400" dirty="0" smtClean="0">
                <a:solidFill>
                  <a:schemeClr val="tx1"/>
                </a:solidFill>
              </a:rPr>
              <a:t>adaptable guidance for</a:t>
            </a:r>
            <a:r>
              <a:rPr lang="en-US" sz="2400" dirty="0">
                <a:solidFill>
                  <a:schemeClr val="tx1"/>
                </a:solidFill>
              </a:rPr>
              <a:t> </a:t>
            </a:r>
            <a:r>
              <a:rPr lang="en-US" sz="2400" dirty="0" smtClean="0">
                <a:solidFill>
                  <a:schemeClr val="tx1"/>
                </a:solidFill>
              </a:rPr>
              <a:t>                      workers</a:t>
            </a:r>
            <a:endParaRPr lang="en-US" sz="2400" dirty="0">
              <a:solidFill>
                <a:schemeClr val="tx1"/>
              </a:solidFill>
            </a:endParaRPr>
          </a:p>
          <a:p>
            <a:pPr algn="l"/>
            <a:r>
              <a:rPr lang="en-US" sz="2400" dirty="0" smtClean="0">
                <a:solidFill>
                  <a:schemeClr val="tx1"/>
                </a:solidFill>
              </a:rPr>
              <a:t>stakeholders                                    </a:t>
            </a:r>
          </a:p>
          <a:p>
            <a:pPr algn="l"/>
            <a:endParaRPr lang="en-US" sz="2400" dirty="0">
              <a:solidFill>
                <a:schemeClr val="tx1"/>
              </a:solidFill>
            </a:endParaRPr>
          </a:p>
          <a:p>
            <a:pPr algn="l"/>
            <a:r>
              <a:rPr lang="en-US" sz="2400" dirty="0" smtClean="0">
                <a:solidFill>
                  <a:schemeClr val="tx1"/>
                </a:solidFill>
              </a:rPr>
              <a:t>Provide opportunities for</a:t>
            </a:r>
          </a:p>
          <a:p>
            <a:pPr algn="l"/>
            <a:r>
              <a:rPr lang="en-US" sz="2400" dirty="0">
                <a:solidFill>
                  <a:schemeClr val="tx1"/>
                </a:solidFill>
              </a:rPr>
              <a:t>s</a:t>
            </a:r>
            <a:r>
              <a:rPr lang="en-US" sz="2400" dirty="0" smtClean="0">
                <a:solidFill>
                  <a:schemeClr val="tx1"/>
                </a:solidFill>
              </a:rPr>
              <a:t>chool leaders to co-develop</a:t>
            </a:r>
          </a:p>
          <a:p>
            <a:pPr algn="l"/>
            <a:r>
              <a:rPr lang="en-US" sz="2400" dirty="0" smtClean="0">
                <a:solidFill>
                  <a:schemeClr val="tx1"/>
                </a:solidFill>
              </a:rPr>
              <a:t>Wellbeing support and </a:t>
            </a:r>
          </a:p>
          <a:p>
            <a:pPr algn="l"/>
            <a:r>
              <a:rPr lang="en-US" sz="2400" dirty="0" smtClean="0">
                <a:solidFill>
                  <a:schemeClr val="tx1"/>
                </a:solidFill>
              </a:rPr>
              <a:t>guidance</a:t>
            </a:r>
            <a:endParaRPr lang="en-US" sz="2400" dirty="0">
              <a:solidFill>
                <a:schemeClr val="tx1"/>
              </a:solidFill>
            </a:endParaRPr>
          </a:p>
          <a:p>
            <a:pPr algn="l"/>
            <a:endParaRPr lang="en-NZ" sz="2400" dirty="0">
              <a:solidFill>
                <a:schemeClr val="tx1"/>
              </a:solidFill>
            </a:endParaRPr>
          </a:p>
        </p:txBody>
      </p:sp>
    </p:spTree>
    <p:extLst>
      <p:ext uri="{BB962C8B-B14F-4D97-AF65-F5344CB8AC3E}">
        <p14:creationId xmlns:p14="http://schemas.microsoft.com/office/powerpoint/2010/main" val="2997797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normAutofit fontScale="90000"/>
          </a:bodyPr>
          <a:lstStyle/>
          <a:p>
            <a:r>
              <a:rPr lang="en-NZ" dirty="0"/>
              <a:t/>
            </a:r>
            <a:br>
              <a:rPr lang="en-NZ" dirty="0"/>
            </a:br>
            <a:r>
              <a:rPr lang="en-GB" sz="2700" b="1" dirty="0"/>
              <a:t>Wellbeing for education professionals - a strategic pathway </a:t>
            </a:r>
            <a:endParaRPr lang="en-NZ" sz="2700" b="1" dirty="0"/>
          </a:p>
        </p:txBody>
      </p:sp>
      <p:sp>
        <p:nvSpPr>
          <p:cNvPr id="3" name="Subtitle 2"/>
          <p:cNvSpPr>
            <a:spLocks noGrp="1"/>
          </p:cNvSpPr>
          <p:nvPr>
            <p:ph type="subTitle" idx="1"/>
          </p:nvPr>
        </p:nvSpPr>
        <p:spPr>
          <a:xfrm>
            <a:off x="755576" y="1844824"/>
            <a:ext cx="7488832" cy="4176464"/>
          </a:xfrm>
        </p:spPr>
        <p:txBody>
          <a:bodyPr/>
          <a:lstStyle/>
          <a:p>
            <a:endParaRPr lang="en-NZ" dirty="0">
              <a:solidFill>
                <a:schemeClr val="tx1"/>
              </a:solidFill>
            </a:endParaRPr>
          </a:p>
        </p:txBody>
      </p:sp>
      <p:graphicFrame>
        <p:nvGraphicFramePr>
          <p:cNvPr id="4" name="Diagram 3"/>
          <p:cNvGraphicFramePr/>
          <p:nvPr>
            <p:extLst>
              <p:ext uri="{D42A27DB-BD31-4B8C-83A1-F6EECF244321}">
                <p14:modId xmlns:p14="http://schemas.microsoft.com/office/powerpoint/2010/main" val="1621406116"/>
              </p:ext>
            </p:extLst>
          </p:nvPr>
        </p:nvGraphicFramePr>
        <p:xfrm>
          <a:off x="1069022" y="1941513"/>
          <a:ext cx="7005955" cy="364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662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NZ" dirty="0"/>
              <a:t>Any Questions ???</a:t>
            </a:r>
            <a:br>
              <a:rPr lang="en-NZ" dirty="0"/>
            </a:br>
            <a:r>
              <a:rPr lang="en-NZ" dirty="0"/>
              <a:t/>
            </a:r>
            <a:br>
              <a:rPr lang="en-NZ" dirty="0"/>
            </a:br>
            <a:r>
              <a:rPr lang="en-NZ" dirty="0"/>
              <a:t>Contact Doug </a:t>
            </a:r>
            <a:r>
              <a:rPr lang="en-NZ" dirty="0" smtClean="0"/>
              <a:t>Clark</a:t>
            </a:r>
            <a:br>
              <a:rPr lang="en-NZ" dirty="0" smtClean="0"/>
            </a:br>
            <a:r>
              <a:rPr lang="en-NZ" dirty="0"/>
              <a:t/>
            </a:r>
            <a:br>
              <a:rPr lang="en-NZ" dirty="0"/>
            </a:br>
            <a:r>
              <a:rPr lang="en-NZ" dirty="0"/>
              <a:t>hands@ppta.org.nz</a:t>
            </a:r>
            <a:br>
              <a:rPr lang="en-NZ" dirty="0"/>
            </a:br>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Tree>
    <p:extLst>
      <p:ext uri="{BB962C8B-B14F-4D97-AF65-F5344CB8AC3E}">
        <p14:creationId xmlns:p14="http://schemas.microsoft.com/office/powerpoint/2010/main" val="42101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
        <p:nvSpPr>
          <p:cNvPr id="4" name="Title 3"/>
          <p:cNvSpPr txBox="1">
            <a:spLocks/>
          </p:cNvSpPr>
          <p:nvPr/>
        </p:nvSpPr>
        <p:spPr>
          <a:xfrm>
            <a:off x="685800" y="136869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a:t>m</a:t>
            </a:r>
            <a:endParaRPr lang="en-NZ"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916832"/>
            <a:ext cx="53625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95736" y="764704"/>
            <a:ext cx="5184576" cy="369332"/>
          </a:xfrm>
          <a:prstGeom prst="rect">
            <a:avLst/>
          </a:prstGeom>
          <a:noFill/>
        </p:spPr>
        <p:txBody>
          <a:bodyPr wrap="square" rtlCol="0">
            <a:spAutoFit/>
          </a:bodyPr>
          <a:lstStyle/>
          <a:p>
            <a:r>
              <a:rPr lang="en-NZ" dirty="0"/>
              <a:t>The bucket model of stress and fatigue</a:t>
            </a:r>
          </a:p>
        </p:txBody>
      </p:sp>
    </p:spTree>
    <p:extLst>
      <p:ext uri="{BB962C8B-B14F-4D97-AF65-F5344CB8AC3E}">
        <p14:creationId xmlns:p14="http://schemas.microsoft.com/office/powerpoint/2010/main" val="306125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descr="C:\Users\doug\Desktop\Wellbeing\occupational health and wellbe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39" y="1052736"/>
            <a:ext cx="8316416" cy="41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3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descr="C:\Users\doug\Desktop\Wellbeing\NZ ahe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7632848" cy="4264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8384" y="913328"/>
            <a:ext cx="504056" cy="369332"/>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325274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descr="C:\Users\doug\Desktop\Wellbeing\wellbeing what is 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7776864" cy="4375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72400" y="913328"/>
            <a:ext cx="504056" cy="369332"/>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156904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And why does work matter</a:t>
            </a:r>
            <a:endParaRPr lang="en-NZ" b="1" dirty="0"/>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92696"/>
            <a:ext cx="829078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90937" y="764704"/>
            <a:ext cx="638203" cy="424910"/>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131916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2209</Words>
  <Application>Microsoft Office PowerPoint</Application>
  <PresentationFormat>On-screen Show (4:3)</PresentationFormat>
  <Paragraphs>277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why does work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Whakapapa and future direction   Vision:    We want a workforce that is well supported, connected and motivated to bring out the best for the tamariki mokopuna of Aotearoa.       Kei te hiahia matou ki tetahi kaimahi e tino tautokohia ana, e hono atu ana, e hihiri ana ki te whakaputa i nga mea pai mo nga mokopuna o Aotearoa </vt:lpstr>
      <vt:lpstr>A commitment to wellbeing for education professionals  2017 International Summit on the Teaching Profession (ISTP)  commitment made by the N Z delegation  to “better support teacher wellbeing”.   Ministry of Education asked to work with the sector to identify “what more could be done to enhance quality teaching, and support teacher and principal wellbeing”. </vt:lpstr>
      <vt:lpstr>As part of the Workforce Strategy, Union leaders and Ministry officials  have been working in partnership to advance the concept of teacher and principal wellbeing.      This is our strategic approach. </vt:lpstr>
      <vt:lpstr>   Theme 1: Shared Understandings     T h i s  t h e m e  i s  a b ou t  c r e a t i n g  c o h e r e n t  a n d c o n s i s t e n t  m e s s a g e s  a b o u t  we l l b e i n g  f o r   o u r  e d u c a t i o n  w o rkf o r c e .</vt:lpstr>
      <vt:lpstr>What we will do            Outcomes</vt:lpstr>
      <vt:lpstr>Our Approach  The development of an Education Professionals’ Wellbeing Framework has been a collaborative process, with government agencies and leaders of the education sector working together.    The framework is built on our shared responsibility to ensure all those who work within the education sector are supported, connected, empowered and well. </vt:lpstr>
      <vt:lpstr>PowerPoint Presentation</vt:lpstr>
      <vt:lpstr>The development of Tier One Guidance is currently in progress through the Accord, the EWSG, the Review of ITE, the NCEA Review and the Compliance Reduction Working Group. </vt:lpstr>
      <vt:lpstr>PowerPoint Presentation</vt:lpstr>
      <vt:lpstr>Tier Two  Pastoral care, Support and Training</vt:lpstr>
      <vt:lpstr>PowerPoint Presentation</vt:lpstr>
      <vt:lpstr>Developing an implementation plan for the Wellbeing framework</vt:lpstr>
      <vt:lpstr>An Education Professionals’ Wellbeing Framework </vt:lpstr>
      <vt:lpstr>Macro Level How the system supports Wellbeing    Meso Level Wellbeing as a collective responsibility    Micro Level Being well as individuals in the system </vt:lpstr>
      <vt:lpstr> Regional Health &amp; Safety and Wellbeing Courses  From 2020 PPTA, the Ministry of Education and Worksafe will provide regionalised seminars on Health and Safety and wellbeing. </vt:lpstr>
      <vt:lpstr>PowerPoint Presentation</vt:lpstr>
      <vt:lpstr>Theme 2: Shared Supports</vt:lpstr>
      <vt:lpstr>What we will do            Outcomes</vt:lpstr>
      <vt:lpstr> Through the tripartite accord between unions and government there will be an on-going focus on how these levers can be deployed to improve education worker wellbeing. </vt:lpstr>
      <vt:lpstr>Theme 3: Shared Practices</vt:lpstr>
      <vt:lpstr> Wellbeing for education professionals - a strategic pathway </vt:lpstr>
      <vt:lpstr>Any Questions ???  Contact Doug Clark  hands@ppta.org.nz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Based  Paid Union Meeting</dc:title>
  <dc:creator>PPTA</dc:creator>
  <cp:lastModifiedBy>Liz Robinson</cp:lastModifiedBy>
  <cp:revision>69</cp:revision>
  <cp:lastPrinted>2020-02-02T22:02:44Z</cp:lastPrinted>
  <dcterms:created xsi:type="dcterms:W3CDTF">2020-01-30T02:58:06Z</dcterms:created>
  <dcterms:modified xsi:type="dcterms:W3CDTF">2020-03-15T20:25:22Z</dcterms:modified>
</cp:coreProperties>
</file>